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23.jpg" ContentType="image/jpg"/>
  <Override PartName="/ppt/media/image24.jpg" ContentType="image/jpg"/>
  <Override PartName="/ppt/media/image25.jpg" ContentType="image/jpg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4"/>
  </p:handoutMasterIdLst>
  <p:sldIdLst>
    <p:sldId id="307" r:id="rId2"/>
    <p:sldId id="309" r:id="rId3"/>
    <p:sldId id="317" r:id="rId4"/>
    <p:sldId id="310" r:id="rId5"/>
    <p:sldId id="315" r:id="rId6"/>
    <p:sldId id="316" r:id="rId7"/>
    <p:sldId id="322" r:id="rId8"/>
    <p:sldId id="318" r:id="rId9"/>
    <p:sldId id="319" r:id="rId10"/>
    <p:sldId id="320" r:id="rId11"/>
    <p:sldId id="321" r:id="rId12"/>
    <p:sldId id="304" r:id="rId13"/>
  </p:sldIdLst>
  <p:sldSz cx="12192000" cy="6858000"/>
  <p:notesSz cx="6858000" cy="9144000"/>
  <p:embeddedFontLst>
    <p:embeddedFont>
      <p:font typeface="Montserrat Medium" panose="020B0604020202020204" charset="-52"/>
      <p:regular r:id="rId15"/>
      <p: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Montserrat" panose="020B0604020202020204" charset="-52"/>
      <p:regular r:id="rId19"/>
      <p:bold r:id="rId20"/>
      <p:italic r:id="rId21"/>
      <p:boldItalic r:id="rId22"/>
    </p:embeddedFon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 Bold" panose="020B0604020202020204" charset="-52"/>
      <p:bold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31D"/>
    <a:srgbClr val="001C74"/>
    <a:srgbClr val="2B78F5"/>
    <a:srgbClr val="2BB8EE"/>
    <a:srgbClr val="DDEFFF"/>
    <a:srgbClr val="71B7FC"/>
    <a:srgbClr val="ACD7FE"/>
    <a:srgbClr val="BBDEFE"/>
    <a:srgbClr val="134CFF"/>
    <a:srgbClr val="91C7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2" autoAdjust="0"/>
    <p:restoredTop sz="96215" autoAdjust="0"/>
  </p:normalViewPr>
  <p:slideViewPr>
    <p:cSldViewPr snapToGrid="0">
      <p:cViewPr varScale="1">
        <p:scale>
          <a:sx n="157" d="100"/>
          <a:sy n="157" d="100"/>
        </p:scale>
        <p:origin x="114" y="2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067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D4DC2-578C-419D-B4B2-6863EAEE18B3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58667-241D-4383-9B8E-0EF7CC2D16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613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5:50.99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1418 126 24529,'208'153'0,"-455"-78"0,494-150 0,-1873-204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5:58.924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0 24575,'1'2'0,"-1"-1"0,1 1 0,0-1 0,-1 1 0,1-1 0,0 1 0,0-1 0,0 1 0,0-1 0,0 0 0,1 0 0,-1 1 0,0-1 0,0 0 0,1 0 0,-1 0 0,1-1 0,-1 1 0,1 0 0,2 1 0,38 15 0,-35-14 0,29 9 0,0-1 0,0-1 0,1-2 0,0-2 0,1-1 0,73-1 0,-75-5 0,13 2 0,1-3 0,-1-2 0,76-16 0,46-14 134,-40 10-1633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6:02.018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1575 0 24520,'-1575'0'0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6:07.35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 24575,'3'0'0,"0"1"0,-1 0 0,1-1 0,0 1 0,-1 1 0,1-1 0,0 0 0,-1 1 0,0-1 0,1 1 0,-1 0 0,0-1 0,0 1 0,0 0 0,0 1 0,0-1 0,2 4 0,26 42 0,-24-37 0,0 1 0,-1 0 0,0 0 0,-1 0 0,0 1 0,-1-1 0,3 26 0,-6-34 0,0 1 0,-1-1 0,1 0 0,-1 1 0,0-1 0,0 0 0,0 0 0,-1 1 0,1-1 0,-1 0 0,0 0 0,0-1 0,0 1 0,-1 0 0,1-1 0,-1 1 0,0-1 0,0 0 0,0 0 0,-1 0 0,1 0 0,-1-1 0,1 1 0,-1-1 0,0 0 0,-8 3 0,12-5 0,1 0 0,-1 0 0,0 0 0,0 0 0,0 0 0,0 1 0,0-1 0,0 0 0,0 0 0,1 0 0,-1 0 0,0 0 0,0 0 0,0 0 0,0 0 0,0 1 0,0-1 0,0 0 0,0 0 0,0 0 0,0 0 0,0 0 0,0 1 0,0-1 0,0 0 0,0 0 0,0 0 0,0 0 0,0 0 0,0 1 0,0-1 0,0 0 0,0 0 0,0 0 0,0 0 0,0 0 0,0 0 0,0 1 0,0-1 0,0 0 0,0 0 0,0 0 0,-1 0 0,1 0 0,0 0 0,0 0 0,0 0 0,0 1 0,0-1 0,0 0 0,0 0 0,-1 0 0,1 0 0,0 0 0,0 0 0,0 0 0,24 3 0,41-4 0,-59 1 0,904-3 0,-513 4 0,-369-3 0,0-1 0,-1-1 0,45-13 0,-44 9 0,1 2 0,0 1 0,35-2 0,-7 8-94,-28 0 201,44-3-1,-65 1-241,0 0 0,-1 0 0,0-1 0,1 0 0,-1 0 1,0-1-1,0 0 0,0 0 0,0-1 0,10-7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6:18.20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1646 438 24575,'-7'-2'0,"1"-1"0,-1 1 0,0-1 0,1 0 0,-1-1 0,1 0 0,0 0 0,0 0 0,-6-6 0,9 5 0,-1 1 0,1-1 0,0-1 0,0 1 0,0 0 0,1-1 0,0 1 0,0-1 0,0 0 0,1 1 0,0-1 0,0 0 0,0 0 0,1 0 0,0 0 0,0 0 0,0 0 0,1 0 0,2-8 0,1-11 0,2 0 0,1 0 0,12-27 0,-13 36 0,15-42 0,-20 55 0,0 0 0,0-1 0,0 1 0,-1 0 0,1-1 0,-1 1 0,0 0 0,0-1 0,-1 1 0,1 0 0,0-1 0,-1 1 0,0 0 0,-1-4 0,-32 19 0,23-7 0,-18 2 0,0-1 0,0-2 0,-1-1 0,0-2 0,1-1 0,-39-4 0,-17 1 0,64 4 0,9-1 0,0 1 0,0-1 0,-1-1 0,1 0 0,0-1 0,0 0 0,0-1 0,1-1 0,-1 1 0,-14-8 0,14 5 0,0 1 0,-1 1 0,1 0 0,-1 1 0,0 0 0,0 0 0,-23 0 0,-99 5 0,54 2 0,-28-6 0,-113 4 0,210-1 0,0 0 0,-1 1 0,1 0 0,0 1 0,0 0 0,0 1 0,-21 10 0,28-10 0,-1-1 0,1 1 0,0 1 0,0-1 0,0 1 0,0 0 0,1 0 0,0 0 0,0 0 0,0 1 0,1 0 0,-1 0 0,1 0 0,1 0 0,-1 0 0,-1 7 0,-5 16 0,-1 0 0,-2 0 0,-16 26 0,21-42 0,-1-1 0,0 0 0,-1 0 0,0-1 0,-1-1 0,-1 1 0,1-2 0,-20 14 0,17-14 0,-22 18 0,35-27 0,0 0 0,0 0 0,0 0 0,-1 1 0,1-1 0,0 0 0,0 1 0,0-1 0,0 0 0,0 0 0,0 1 0,0-1 0,0 0 0,0 1 0,0-1 0,0 0 0,0 0 0,0 1 0,0-1 0,0 0 0,0 1 0,0-1 0,0 0 0,0 1 0,0-1 0,0 0 0,0 0 0,0 1 0,1-1 0,-1 0 0,0 0 0,0 1 0,0-1 0,1 0 0,-1 0 0,0 0 0,0 1 0,1-1 0,24 6 0,362-2 45,-212-7-1455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1T10:26:19.583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751270" y="318639"/>
            <a:ext cx="4099242" cy="1251843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354316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  <p:grpSp>
        <p:nvGrpSpPr>
          <p:cNvPr id="6" name="Группа 5"/>
          <p:cNvGrpSpPr/>
          <p:nvPr userDrawn="1"/>
        </p:nvGrpSpPr>
        <p:grpSpPr>
          <a:xfrm>
            <a:off x="934149" y="1050159"/>
            <a:ext cx="5693687" cy="1738761"/>
            <a:chOff x="592774" y="637772"/>
            <a:chExt cx="3238562" cy="989005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432A72F-E5AB-4CFC-9854-0FEB77AF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21415" y="637772"/>
              <a:ext cx="1409921" cy="989005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99C4FCB-B639-44A3-8F7D-CB0D10080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774" y="662831"/>
              <a:ext cx="1821794" cy="906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38432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ли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20" y="4685846"/>
            <a:ext cx="1930473" cy="208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5032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A585A39E-CEC7-4B9A-B192-C20CECC6D0F7}"/>
              </a:ext>
            </a:extLst>
          </p:cNvPr>
          <p:cNvGrpSpPr/>
          <p:nvPr userDrawn="1"/>
        </p:nvGrpSpPr>
        <p:grpSpPr>
          <a:xfrm>
            <a:off x="10376568" y="129884"/>
            <a:ext cx="1240054" cy="635101"/>
            <a:chOff x="2700336" y="1603538"/>
            <a:chExt cx="6791325" cy="3478213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CBF1F84B-B1BF-4461-A67B-B77FBD74EFEE}"/>
                </a:ext>
              </a:extLst>
            </p:cNvPr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  <a:solidFill>
              <a:srgbClr val="001C74"/>
            </a:solidFill>
          </p:grpSpPr>
          <p:sp>
            <p:nvSpPr>
              <p:cNvPr id="25" name="Freeform 6">
                <a:extLst>
                  <a:ext uri="{FF2B5EF4-FFF2-40B4-BE49-F238E27FC236}">
                    <a16:creationId xmlns:a16="http://schemas.microsoft.com/office/drawing/2014/main" id="{E6EE0F4D-3443-4DE1-9DC4-0A75491B3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2100263"/>
                <a:ext cx="812800" cy="788988"/>
              </a:xfrm>
              <a:custGeom>
                <a:avLst/>
                <a:gdLst>
                  <a:gd name="T0" fmla="*/ 93 w 216"/>
                  <a:gd name="T1" fmla="*/ 209 h 209"/>
                  <a:gd name="T2" fmla="*/ 93 w 216"/>
                  <a:gd name="T3" fmla="*/ 181 h 209"/>
                  <a:gd name="T4" fmla="*/ 87 w 216"/>
                  <a:gd name="T5" fmla="*/ 181 h 209"/>
                  <a:gd name="T6" fmla="*/ 22 w 216"/>
                  <a:gd name="T7" fmla="*/ 159 h 209"/>
                  <a:gd name="T8" fmla="*/ 0 w 216"/>
                  <a:gd name="T9" fmla="*/ 101 h 209"/>
                  <a:gd name="T10" fmla="*/ 22 w 216"/>
                  <a:gd name="T11" fmla="*/ 44 h 209"/>
                  <a:gd name="T12" fmla="*/ 87 w 216"/>
                  <a:gd name="T13" fmla="*/ 21 h 209"/>
                  <a:gd name="T14" fmla="*/ 93 w 216"/>
                  <a:gd name="T15" fmla="*/ 21 h 209"/>
                  <a:gd name="T16" fmla="*/ 93 w 216"/>
                  <a:gd name="T17" fmla="*/ 0 h 209"/>
                  <a:gd name="T18" fmla="*/ 123 w 216"/>
                  <a:gd name="T19" fmla="*/ 0 h 209"/>
                  <a:gd name="T20" fmla="*/ 123 w 216"/>
                  <a:gd name="T21" fmla="*/ 21 h 209"/>
                  <a:gd name="T22" fmla="*/ 128 w 216"/>
                  <a:gd name="T23" fmla="*/ 21 h 209"/>
                  <a:gd name="T24" fmla="*/ 194 w 216"/>
                  <a:gd name="T25" fmla="*/ 44 h 209"/>
                  <a:gd name="T26" fmla="*/ 216 w 216"/>
                  <a:gd name="T27" fmla="*/ 101 h 209"/>
                  <a:gd name="T28" fmla="*/ 194 w 216"/>
                  <a:gd name="T29" fmla="*/ 159 h 209"/>
                  <a:gd name="T30" fmla="*/ 128 w 216"/>
                  <a:gd name="T31" fmla="*/ 181 h 209"/>
                  <a:gd name="T32" fmla="*/ 123 w 216"/>
                  <a:gd name="T33" fmla="*/ 181 h 209"/>
                  <a:gd name="T34" fmla="*/ 123 w 216"/>
                  <a:gd name="T35" fmla="*/ 209 h 209"/>
                  <a:gd name="T36" fmla="*/ 93 w 216"/>
                  <a:gd name="T37" fmla="*/ 209 h 209"/>
                  <a:gd name="T38" fmla="*/ 93 w 216"/>
                  <a:gd name="T39" fmla="*/ 152 h 209"/>
                  <a:gd name="T40" fmla="*/ 93 w 216"/>
                  <a:gd name="T41" fmla="*/ 50 h 209"/>
                  <a:gd name="T42" fmla="*/ 87 w 216"/>
                  <a:gd name="T43" fmla="*/ 50 h 209"/>
                  <a:gd name="T44" fmla="*/ 44 w 216"/>
                  <a:gd name="T45" fmla="*/ 64 h 209"/>
                  <a:gd name="T46" fmla="*/ 30 w 216"/>
                  <a:gd name="T47" fmla="*/ 101 h 209"/>
                  <a:gd name="T48" fmla="*/ 44 w 216"/>
                  <a:gd name="T49" fmla="*/ 138 h 209"/>
                  <a:gd name="T50" fmla="*/ 87 w 216"/>
                  <a:gd name="T51" fmla="*/ 152 h 209"/>
                  <a:gd name="T52" fmla="*/ 93 w 216"/>
                  <a:gd name="T53" fmla="*/ 152 h 209"/>
                  <a:gd name="T54" fmla="*/ 123 w 216"/>
                  <a:gd name="T55" fmla="*/ 50 h 209"/>
                  <a:gd name="T56" fmla="*/ 123 w 216"/>
                  <a:gd name="T57" fmla="*/ 152 h 209"/>
                  <a:gd name="T58" fmla="*/ 129 w 216"/>
                  <a:gd name="T59" fmla="*/ 152 h 209"/>
                  <a:gd name="T60" fmla="*/ 172 w 216"/>
                  <a:gd name="T61" fmla="*/ 138 h 209"/>
                  <a:gd name="T62" fmla="*/ 186 w 216"/>
                  <a:gd name="T63" fmla="*/ 101 h 209"/>
                  <a:gd name="T64" fmla="*/ 172 w 216"/>
                  <a:gd name="T65" fmla="*/ 64 h 209"/>
                  <a:gd name="T66" fmla="*/ 129 w 216"/>
                  <a:gd name="T67" fmla="*/ 50 h 209"/>
                  <a:gd name="T68" fmla="*/ 123 w 216"/>
                  <a:gd name="T69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9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6" name="Freeform 7">
                <a:extLst>
                  <a:ext uri="{FF2B5EF4-FFF2-40B4-BE49-F238E27FC236}">
                    <a16:creationId xmlns:a16="http://schemas.microsoft.com/office/drawing/2014/main" id="{ACC9B11B-BFEC-4490-B38C-DB5D95515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863" y="2100263"/>
                <a:ext cx="417513" cy="788988"/>
              </a:xfrm>
              <a:custGeom>
                <a:avLst/>
                <a:gdLst>
                  <a:gd name="T0" fmla="*/ 0 w 111"/>
                  <a:gd name="T1" fmla="*/ 0 h 209"/>
                  <a:gd name="T2" fmla="*/ 43 w 111"/>
                  <a:gd name="T3" fmla="*/ 0 h 209"/>
                  <a:gd name="T4" fmla="*/ 87 w 111"/>
                  <a:gd name="T5" fmla="*/ 11 h 209"/>
                  <a:gd name="T6" fmla="*/ 105 w 111"/>
                  <a:gd name="T7" fmla="*/ 32 h 209"/>
                  <a:gd name="T8" fmla="*/ 111 w 111"/>
                  <a:gd name="T9" fmla="*/ 60 h 209"/>
                  <a:gd name="T10" fmla="*/ 92 w 111"/>
                  <a:gd name="T11" fmla="*/ 105 h 209"/>
                  <a:gd name="T12" fmla="*/ 44 w 111"/>
                  <a:gd name="T13" fmla="*/ 121 h 209"/>
                  <a:gd name="T14" fmla="*/ 30 w 111"/>
                  <a:gd name="T15" fmla="*/ 121 h 209"/>
                  <a:gd name="T16" fmla="*/ 30 w 111"/>
                  <a:gd name="T17" fmla="*/ 209 h 209"/>
                  <a:gd name="T18" fmla="*/ 0 w 111"/>
                  <a:gd name="T19" fmla="*/ 209 h 209"/>
                  <a:gd name="T20" fmla="*/ 0 w 111"/>
                  <a:gd name="T21" fmla="*/ 0 h 209"/>
                  <a:gd name="T22" fmla="*/ 30 w 111"/>
                  <a:gd name="T23" fmla="*/ 28 h 209"/>
                  <a:gd name="T24" fmla="*/ 30 w 111"/>
                  <a:gd name="T25" fmla="*/ 92 h 209"/>
                  <a:gd name="T26" fmla="*/ 44 w 111"/>
                  <a:gd name="T27" fmla="*/ 92 h 209"/>
                  <a:gd name="T28" fmla="*/ 72 w 111"/>
                  <a:gd name="T29" fmla="*/ 84 h 209"/>
                  <a:gd name="T30" fmla="*/ 82 w 111"/>
                  <a:gd name="T31" fmla="*/ 60 h 209"/>
                  <a:gd name="T32" fmla="*/ 81 w 111"/>
                  <a:gd name="T33" fmla="*/ 50 h 209"/>
                  <a:gd name="T34" fmla="*/ 76 w 111"/>
                  <a:gd name="T35" fmla="*/ 40 h 209"/>
                  <a:gd name="T36" fmla="*/ 64 w 111"/>
                  <a:gd name="T37" fmla="*/ 32 h 209"/>
                  <a:gd name="T38" fmla="*/ 43 w 111"/>
                  <a:gd name="T39" fmla="*/ 28 h 209"/>
                  <a:gd name="T40" fmla="*/ 30 w 111"/>
                  <a:gd name="T41" fmla="*/ 2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0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7" name="Freeform 8">
                <a:extLst>
                  <a:ext uri="{FF2B5EF4-FFF2-40B4-BE49-F238E27FC236}">
                    <a16:creationId xmlns:a16="http://schemas.microsoft.com/office/drawing/2014/main" id="{EB16E749-868A-4720-9670-EDE8B78B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2100263"/>
                <a:ext cx="627063" cy="788988"/>
              </a:xfrm>
              <a:custGeom>
                <a:avLst/>
                <a:gdLst>
                  <a:gd name="T0" fmla="*/ 0 w 395"/>
                  <a:gd name="T1" fmla="*/ 0 h 497"/>
                  <a:gd name="T2" fmla="*/ 88 w 395"/>
                  <a:gd name="T3" fmla="*/ 0 h 497"/>
                  <a:gd name="T4" fmla="*/ 209 w 395"/>
                  <a:gd name="T5" fmla="*/ 271 h 497"/>
                  <a:gd name="T6" fmla="*/ 319 w 395"/>
                  <a:gd name="T7" fmla="*/ 0 h 497"/>
                  <a:gd name="T8" fmla="*/ 395 w 395"/>
                  <a:gd name="T9" fmla="*/ 0 h 497"/>
                  <a:gd name="T10" fmla="*/ 183 w 395"/>
                  <a:gd name="T11" fmla="*/ 497 h 497"/>
                  <a:gd name="T12" fmla="*/ 107 w 395"/>
                  <a:gd name="T13" fmla="*/ 497 h 497"/>
                  <a:gd name="T14" fmla="*/ 169 w 395"/>
                  <a:gd name="T15" fmla="*/ 359 h 497"/>
                  <a:gd name="T16" fmla="*/ 0 w 395"/>
                  <a:gd name="T17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497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8" name="Freeform 9">
                <a:extLst>
                  <a:ext uri="{FF2B5EF4-FFF2-40B4-BE49-F238E27FC236}">
                    <a16:creationId xmlns:a16="http://schemas.microsoft.com/office/drawing/2014/main" id="{72ADB652-8405-4378-85FB-3CA05966C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2100263"/>
                <a:ext cx="765175" cy="788988"/>
              </a:xfrm>
              <a:custGeom>
                <a:avLst/>
                <a:gdLst>
                  <a:gd name="T0" fmla="*/ 29 w 203"/>
                  <a:gd name="T1" fmla="*/ 30 h 209"/>
                  <a:gd name="T2" fmla="*/ 102 w 203"/>
                  <a:gd name="T3" fmla="*/ 0 h 209"/>
                  <a:gd name="T4" fmla="*/ 175 w 203"/>
                  <a:gd name="T5" fmla="*/ 30 h 209"/>
                  <a:gd name="T6" fmla="*/ 203 w 203"/>
                  <a:gd name="T7" fmla="*/ 104 h 209"/>
                  <a:gd name="T8" fmla="*/ 175 w 203"/>
                  <a:gd name="T9" fmla="*/ 179 h 209"/>
                  <a:gd name="T10" fmla="*/ 102 w 203"/>
                  <a:gd name="T11" fmla="*/ 209 h 209"/>
                  <a:gd name="T12" fmla="*/ 29 w 203"/>
                  <a:gd name="T13" fmla="*/ 179 h 209"/>
                  <a:gd name="T14" fmla="*/ 0 w 203"/>
                  <a:gd name="T15" fmla="*/ 104 h 209"/>
                  <a:gd name="T16" fmla="*/ 29 w 203"/>
                  <a:gd name="T17" fmla="*/ 30 h 209"/>
                  <a:gd name="T18" fmla="*/ 50 w 203"/>
                  <a:gd name="T19" fmla="*/ 160 h 209"/>
                  <a:gd name="T20" fmla="*/ 102 w 203"/>
                  <a:gd name="T21" fmla="*/ 181 h 209"/>
                  <a:gd name="T22" fmla="*/ 153 w 203"/>
                  <a:gd name="T23" fmla="*/ 160 h 209"/>
                  <a:gd name="T24" fmla="*/ 174 w 203"/>
                  <a:gd name="T25" fmla="*/ 104 h 209"/>
                  <a:gd name="T26" fmla="*/ 153 w 203"/>
                  <a:gd name="T27" fmla="*/ 50 h 209"/>
                  <a:gd name="T28" fmla="*/ 102 w 203"/>
                  <a:gd name="T29" fmla="*/ 28 h 209"/>
                  <a:gd name="T30" fmla="*/ 50 w 203"/>
                  <a:gd name="T31" fmla="*/ 50 h 209"/>
                  <a:gd name="T32" fmla="*/ 30 w 203"/>
                  <a:gd name="T33" fmla="*/ 104 h 209"/>
                  <a:gd name="T34" fmla="*/ 50 w 203"/>
                  <a:gd name="T35" fmla="*/ 16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9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9" name="Freeform 10">
                <a:extLst>
                  <a:ext uri="{FF2B5EF4-FFF2-40B4-BE49-F238E27FC236}">
                    <a16:creationId xmlns:a16="http://schemas.microsoft.com/office/drawing/2014/main" id="{88B3366E-CFB2-4241-BD59-0EB73E46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3" y="2100263"/>
                <a:ext cx="825500" cy="788988"/>
              </a:xfrm>
              <a:custGeom>
                <a:avLst/>
                <a:gdLst>
                  <a:gd name="T0" fmla="*/ 74 w 520"/>
                  <a:gd name="T1" fmla="*/ 497 h 497"/>
                  <a:gd name="T2" fmla="*/ 0 w 520"/>
                  <a:gd name="T3" fmla="*/ 497 h 497"/>
                  <a:gd name="T4" fmla="*/ 93 w 520"/>
                  <a:gd name="T5" fmla="*/ 0 h 497"/>
                  <a:gd name="T6" fmla="*/ 261 w 520"/>
                  <a:gd name="T7" fmla="*/ 352 h 497"/>
                  <a:gd name="T8" fmla="*/ 428 w 520"/>
                  <a:gd name="T9" fmla="*/ 0 h 497"/>
                  <a:gd name="T10" fmla="*/ 520 w 520"/>
                  <a:gd name="T11" fmla="*/ 497 h 497"/>
                  <a:gd name="T12" fmla="*/ 447 w 520"/>
                  <a:gd name="T13" fmla="*/ 497 h 497"/>
                  <a:gd name="T14" fmla="*/ 399 w 520"/>
                  <a:gd name="T15" fmla="*/ 204 h 497"/>
                  <a:gd name="T16" fmla="*/ 261 w 520"/>
                  <a:gd name="T17" fmla="*/ 497 h 497"/>
                  <a:gd name="T18" fmla="*/ 124 w 520"/>
                  <a:gd name="T19" fmla="*/ 204 h 497"/>
                  <a:gd name="T20" fmla="*/ 74 w 520"/>
                  <a:gd name="T21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0" h="497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0" name="Freeform 11">
                <a:extLst>
                  <a:ext uri="{FF2B5EF4-FFF2-40B4-BE49-F238E27FC236}">
                    <a16:creationId xmlns:a16="http://schemas.microsoft.com/office/drawing/2014/main" id="{DBBD9711-0A93-44A5-B061-21668AFDF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3032126"/>
                <a:ext cx="688975" cy="793750"/>
              </a:xfrm>
              <a:custGeom>
                <a:avLst/>
                <a:gdLst>
                  <a:gd name="T0" fmla="*/ 38 w 183"/>
                  <a:gd name="T1" fmla="*/ 0 h 210"/>
                  <a:gd name="T2" fmla="*/ 161 w 183"/>
                  <a:gd name="T3" fmla="*/ 0 h 210"/>
                  <a:gd name="T4" fmla="*/ 161 w 183"/>
                  <a:gd name="T5" fmla="*/ 167 h 210"/>
                  <a:gd name="T6" fmla="*/ 183 w 183"/>
                  <a:gd name="T7" fmla="*/ 167 h 210"/>
                  <a:gd name="T8" fmla="*/ 183 w 183"/>
                  <a:gd name="T9" fmla="*/ 210 h 210"/>
                  <a:gd name="T10" fmla="*/ 155 w 183"/>
                  <a:gd name="T11" fmla="*/ 210 h 210"/>
                  <a:gd name="T12" fmla="*/ 155 w 183"/>
                  <a:gd name="T13" fmla="*/ 196 h 210"/>
                  <a:gd name="T14" fmla="*/ 28 w 183"/>
                  <a:gd name="T15" fmla="*/ 196 h 210"/>
                  <a:gd name="T16" fmla="*/ 28 w 183"/>
                  <a:gd name="T17" fmla="*/ 210 h 210"/>
                  <a:gd name="T18" fmla="*/ 0 w 183"/>
                  <a:gd name="T19" fmla="*/ 210 h 210"/>
                  <a:gd name="T20" fmla="*/ 0 w 183"/>
                  <a:gd name="T21" fmla="*/ 167 h 210"/>
                  <a:gd name="T22" fmla="*/ 18 w 183"/>
                  <a:gd name="T23" fmla="*/ 159 h 210"/>
                  <a:gd name="T24" fmla="*/ 31 w 183"/>
                  <a:gd name="T25" fmla="*/ 138 h 210"/>
                  <a:gd name="T26" fmla="*/ 38 w 183"/>
                  <a:gd name="T27" fmla="*/ 57 h 210"/>
                  <a:gd name="T28" fmla="*/ 38 w 183"/>
                  <a:gd name="T29" fmla="*/ 0 h 210"/>
                  <a:gd name="T30" fmla="*/ 68 w 183"/>
                  <a:gd name="T31" fmla="*/ 30 h 210"/>
                  <a:gd name="T32" fmla="*/ 68 w 183"/>
                  <a:gd name="T33" fmla="*/ 57 h 210"/>
                  <a:gd name="T34" fmla="*/ 61 w 183"/>
                  <a:gd name="T35" fmla="*/ 141 h 210"/>
                  <a:gd name="T36" fmla="*/ 46 w 183"/>
                  <a:gd name="T37" fmla="*/ 167 h 210"/>
                  <a:gd name="T38" fmla="*/ 130 w 183"/>
                  <a:gd name="T39" fmla="*/ 167 h 210"/>
                  <a:gd name="T40" fmla="*/ 130 w 183"/>
                  <a:gd name="T41" fmla="*/ 30 h 210"/>
                  <a:gd name="T42" fmla="*/ 68 w 183"/>
                  <a:gd name="T4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3" h="21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1" name="Freeform 12">
                <a:extLst>
                  <a:ext uri="{FF2B5EF4-FFF2-40B4-BE49-F238E27FC236}">
                    <a16:creationId xmlns:a16="http://schemas.microsoft.com/office/drawing/2014/main" id="{B4DD02E9-0BCF-4191-9175-85EE1C368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1238" y="3032126"/>
                <a:ext cx="419100" cy="793750"/>
              </a:xfrm>
              <a:custGeom>
                <a:avLst/>
                <a:gdLst>
                  <a:gd name="T0" fmla="*/ 0 w 111"/>
                  <a:gd name="T1" fmla="*/ 0 h 210"/>
                  <a:gd name="T2" fmla="*/ 44 w 111"/>
                  <a:gd name="T3" fmla="*/ 0 h 210"/>
                  <a:gd name="T4" fmla="*/ 87 w 111"/>
                  <a:gd name="T5" fmla="*/ 11 h 210"/>
                  <a:gd name="T6" fmla="*/ 105 w 111"/>
                  <a:gd name="T7" fmla="*/ 33 h 210"/>
                  <a:gd name="T8" fmla="*/ 111 w 111"/>
                  <a:gd name="T9" fmla="*/ 61 h 210"/>
                  <a:gd name="T10" fmla="*/ 92 w 111"/>
                  <a:gd name="T11" fmla="*/ 106 h 210"/>
                  <a:gd name="T12" fmla="*/ 44 w 111"/>
                  <a:gd name="T13" fmla="*/ 121 h 210"/>
                  <a:gd name="T14" fmla="*/ 30 w 111"/>
                  <a:gd name="T15" fmla="*/ 121 h 210"/>
                  <a:gd name="T16" fmla="*/ 30 w 111"/>
                  <a:gd name="T17" fmla="*/ 210 h 210"/>
                  <a:gd name="T18" fmla="*/ 0 w 111"/>
                  <a:gd name="T19" fmla="*/ 210 h 210"/>
                  <a:gd name="T20" fmla="*/ 0 w 111"/>
                  <a:gd name="T21" fmla="*/ 0 h 210"/>
                  <a:gd name="T22" fmla="*/ 30 w 111"/>
                  <a:gd name="T23" fmla="*/ 29 h 210"/>
                  <a:gd name="T24" fmla="*/ 30 w 111"/>
                  <a:gd name="T25" fmla="*/ 93 h 210"/>
                  <a:gd name="T26" fmla="*/ 44 w 111"/>
                  <a:gd name="T27" fmla="*/ 93 h 210"/>
                  <a:gd name="T28" fmla="*/ 73 w 111"/>
                  <a:gd name="T29" fmla="*/ 84 h 210"/>
                  <a:gd name="T30" fmla="*/ 82 w 111"/>
                  <a:gd name="T31" fmla="*/ 60 h 210"/>
                  <a:gd name="T32" fmla="*/ 81 w 111"/>
                  <a:gd name="T33" fmla="*/ 51 h 210"/>
                  <a:gd name="T34" fmla="*/ 76 w 111"/>
                  <a:gd name="T35" fmla="*/ 41 h 210"/>
                  <a:gd name="T36" fmla="*/ 64 w 111"/>
                  <a:gd name="T37" fmla="*/ 32 h 210"/>
                  <a:gd name="T38" fmla="*/ 44 w 111"/>
                  <a:gd name="T39" fmla="*/ 29 h 210"/>
                  <a:gd name="T40" fmla="*/ 30 w 111"/>
                  <a:gd name="T41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1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C08A980F-5DA6-4145-AB85-74045BB8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3032126"/>
                <a:ext cx="930275" cy="793750"/>
              </a:xfrm>
              <a:custGeom>
                <a:avLst/>
                <a:gdLst>
                  <a:gd name="T0" fmla="*/ 259 w 586"/>
                  <a:gd name="T1" fmla="*/ 0 h 500"/>
                  <a:gd name="T2" fmla="*/ 330 w 586"/>
                  <a:gd name="T3" fmla="*/ 0 h 500"/>
                  <a:gd name="T4" fmla="*/ 330 w 586"/>
                  <a:gd name="T5" fmla="*/ 205 h 500"/>
                  <a:gd name="T6" fmla="*/ 496 w 586"/>
                  <a:gd name="T7" fmla="*/ 0 h 500"/>
                  <a:gd name="T8" fmla="*/ 582 w 586"/>
                  <a:gd name="T9" fmla="*/ 0 h 500"/>
                  <a:gd name="T10" fmla="*/ 389 w 586"/>
                  <a:gd name="T11" fmla="*/ 233 h 500"/>
                  <a:gd name="T12" fmla="*/ 586 w 586"/>
                  <a:gd name="T13" fmla="*/ 500 h 500"/>
                  <a:gd name="T14" fmla="*/ 544 w 586"/>
                  <a:gd name="T15" fmla="*/ 500 h 500"/>
                  <a:gd name="T16" fmla="*/ 499 w 586"/>
                  <a:gd name="T17" fmla="*/ 500 h 500"/>
                  <a:gd name="T18" fmla="*/ 342 w 586"/>
                  <a:gd name="T19" fmla="*/ 281 h 500"/>
                  <a:gd name="T20" fmla="*/ 330 w 586"/>
                  <a:gd name="T21" fmla="*/ 295 h 500"/>
                  <a:gd name="T22" fmla="*/ 330 w 586"/>
                  <a:gd name="T23" fmla="*/ 500 h 500"/>
                  <a:gd name="T24" fmla="*/ 259 w 586"/>
                  <a:gd name="T25" fmla="*/ 500 h 500"/>
                  <a:gd name="T26" fmla="*/ 259 w 586"/>
                  <a:gd name="T27" fmla="*/ 295 h 500"/>
                  <a:gd name="T28" fmla="*/ 247 w 586"/>
                  <a:gd name="T29" fmla="*/ 281 h 500"/>
                  <a:gd name="T30" fmla="*/ 90 w 586"/>
                  <a:gd name="T31" fmla="*/ 500 h 500"/>
                  <a:gd name="T32" fmla="*/ 0 w 586"/>
                  <a:gd name="T33" fmla="*/ 500 h 500"/>
                  <a:gd name="T34" fmla="*/ 197 w 586"/>
                  <a:gd name="T35" fmla="*/ 233 h 500"/>
                  <a:gd name="T36" fmla="*/ 5 w 586"/>
                  <a:gd name="T37" fmla="*/ 0 h 500"/>
                  <a:gd name="T38" fmla="*/ 93 w 586"/>
                  <a:gd name="T39" fmla="*/ 0 h 500"/>
                  <a:gd name="T40" fmla="*/ 259 w 586"/>
                  <a:gd name="T41" fmla="*/ 205 h 500"/>
                  <a:gd name="T42" fmla="*/ 259 w 586"/>
                  <a:gd name="T4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50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3" name="Freeform 14">
                <a:extLst>
                  <a:ext uri="{FF2B5EF4-FFF2-40B4-BE49-F238E27FC236}">
                    <a16:creationId xmlns:a16="http://schemas.microsoft.com/office/drawing/2014/main" id="{4F3203A7-1F7F-4A7D-A995-7950A26C9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6" y="3032126"/>
                <a:ext cx="542925" cy="793750"/>
              </a:xfrm>
              <a:custGeom>
                <a:avLst/>
                <a:gdLst>
                  <a:gd name="T0" fmla="*/ 71 w 342"/>
                  <a:gd name="T1" fmla="*/ 0 h 500"/>
                  <a:gd name="T2" fmla="*/ 71 w 342"/>
                  <a:gd name="T3" fmla="*/ 202 h 500"/>
                  <a:gd name="T4" fmla="*/ 270 w 342"/>
                  <a:gd name="T5" fmla="*/ 202 h 500"/>
                  <a:gd name="T6" fmla="*/ 270 w 342"/>
                  <a:gd name="T7" fmla="*/ 0 h 500"/>
                  <a:gd name="T8" fmla="*/ 342 w 342"/>
                  <a:gd name="T9" fmla="*/ 0 h 500"/>
                  <a:gd name="T10" fmla="*/ 342 w 342"/>
                  <a:gd name="T11" fmla="*/ 500 h 500"/>
                  <a:gd name="T12" fmla="*/ 270 w 342"/>
                  <a:gd name="T13" fmla="*/ 500 h 500"/>
                  <a:gd name="T14" fmla="*/ 270 w 342"/>
                  <a:gd name="T15" fmla="*/ 271 h 500"/>
                  <a:gd name="T16" fmla="*/ 71 w 342"/>
                  <a:gd name="T17" fmla="*/ 271 h 500"/>
                  <a:gd name="T18" fmla="*/ 71 w 342"/>
                  <a:gd name="T19" fmla="*/ 500 h 500"/>
                  <a:gd name="T20" fmla="*/ 0 w 342"/>
                  <a:gd name="T21" fmla="*/ 500 h 500"/>
                  <a:gd name="T22" fmla="*/ 0 w 342"/>
                  <a:gd name="T23" fmla="*/ 0 h 500"/>
                  <a:gd name="T24" fmla="*/ 71 w 342"/>
                  <a:gd name="T25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50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4" name="Freeform 15">
                <a:extLst>
                  <a:ext uri="{FF2B5EF4-FFF2-40B4-BE49-F238E27FC236}">
                    <a16:creationId xmlns:a16="http://schemas.microsoft.com/office/drawing/2014/main" id="{F53C9DA8-45DE-40D8-9F24-1CB96E304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4476" y="3032126"/>
                <a:ext cx="639763" cy="793750"/>
              </a:xfrm>
              <a:custGeom>
                <a:avLst/>
                <a:gdLst>
                  <a:gd name="T0" fmla="*/ 0 w 170"/>
                  <a:gd name="T1" fmla="*/ 210 h 210"/>
                  <a:gd name="T2" fmla="*/ 0 w 170"/>
                  <a:gd name="T3" fmla="*/ 0 h 210"/>
                  <a:gd name="T4" fmla="*/ 30 w 170"/>
                  <a:gd name="T5" fmla="*/ 0 h 210"/>
                  <a:gd name="T6" fmla="*/ 30 w 170"/>
                  <a:gd name="T7" fmla="*/ 88 h 210"/>
                  <a:gd name="T8" fmla="*/ 52 w 170"/>
                  <a:gd name="T9" fmla="*/ 88 h 210"/>
                  <a:gd name="T10" fmla="*/ 101 w 170"/>
                  <a:gd name="T11" fmla="*/ 104 h 210"/>
                  <a:gd name="T12" fmla="*/ 120 w 170"/>
                  <a:gd name="T13" fmla="*/ 149 h 210"/>
                  <a:gd name="T14" fmla="*/ 113 w 170"/>
                  <a:gd name="T15" fmla="*/ 177 h 210"/>
                  <a:gd name="T16" fmla="*/ 95 w 170"/>
                  <a:gd name="T17" fmla="*/ 199 h 210"/>
                  <a:gd name="T18" fmla="*/ 52 w 170"/>
                  <a:gd name="T19" fmla="*/ 210 h 210"/>
                  <a:gd name="T20" fmla="*/ 0 w 170"/>
                  <a:gd name="T21" fmla="*/ 210 h 210"/>
                  <a:gd name="T22" fmla="*/ 30 w 170"/>
                  <a:gd name="T23" fmla="*/ 117 h 210"/>
                  <a:gd name="T24" fmla="*/ 30 w 170"/>
                  <a:gd name="T25" fmla="*/ 180 h 210"/>
                  <a:gd name="T26" fmla="*/ 51 w 170"/>
                  <a:gd name="T27" fmla="*/ 180 h 210"/>
                  <a:gd name="T28" fmla="*/ 90 w 170"/>
                  <a:gd name="T29" fmla="*/ 149 h 210"/>
                  <a:gd name="T30" fmla="*/ 81 w 170"/>
                  <a:gd name="T31" fmla="*/ 127 h 210"/>
                  <a:gd name="T32" fmla="*/ 51 w 170"/>
                  <a:gd name="T33" fmla="*/ 117 h 210"/>
                  <a:gd name="T34" fmla="*/ 30 w 170"/>
                  <a:gd name="T35" fmla="*/ 117 h 210"/>
                  <a:gd name="T36" fmla="*/ 140 w 170"/>
                  <a:gd name="T37" fmla="*/ 0 h 210"/>
                  <a:gd name="T38" fmla="*/ 170 w 170"/>
                  <a:gd name="T39" fmla="*/ 0 h 210"/>
                  <a:gd name="T40" fmla="*/ 170 w 170"/>
                  <a:gd name="T41" fmla="*/ 210 h 210"/>
                  <a:gd name="T42" fmla="*/ 140 w 170"/>
                  <a:gd name="T43" fmla="*/ 210 h 210"/>
                  <a:gd name="T44" fmla="*/ 140 w 170"/>
                  <a:gd name="T4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21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5" name="Freeform 16">
                <a:extLst>
                  <a:ext uri="{FF2B5EF4-FFF2-40B4-BE49-F238E27FC236}">
                    <a16:creationId xmlns:a16="http://schemas.microsoft.com/office/drawing/2014/main" id="{34C9486D-411A-4EC1-8CF5-9BEF72E99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301" y="3032126"/>
                <a:ext cx="762000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6" name="Freeform 17">
                <a:extLst>
                  <a:ext uri="{FF2B5EF4-FFF2-40B4-BE49-F238E27FC236}">
                    <a16:creationId xmlns:a16="http://schemas.microsoft.com/office/drawing/2014/main" id="{7E066F66-E06F-40A6-A5E4-A0C442020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651" y="3032126"/>
                <a:ext cx="760413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37" name="Freeform 18">
                <a:extLst>
                  <a:ext uri="{FF2B5EF4-FFF2-40B4-BE49-F238E27FC236}">
                    <a16:creationId xmlns:a16="http://schemas.microsoft.com/office/drawing/2014/main" id="{24CE1B13-1812-4FD0-85F1-EA0672B6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9488" y="3032126"/>
                <a:ext cx="584200" cy="793750"/>
              </a:xfrm>
              <a:custGeom>
                <a:avLst/>
                <a:gdLst>
                  <a:gd name="T0" fmla="*/ 368 w 368"/>
                  <a:gd name="T1" fmla="*/ 500 h 500"/>
                  <a:gd name="T2" fmla="*/ 223 w 368"/>
                  <a:gd name="T3" fmla="*/ 243 h 500"/>
                  <a:gd name="T4" fmla="*/ 356 w 368"/>
                  <a:gd name="T5" fmla="*/ 0 h 500"/>
                  <a:gd name="T6" fmla="*/ 277 w 368"/>
                  <a:gd name="T7" fmla="*/ 0 h 500"/>
                  <a:gd name="T8" fmla="*/ 185 w 368"/>
                  <a:gd name="T9" fmla="*/ 174 h 500"/>
                  <a:gd name="T10" fmla="*/ 92 w 368"/>
                  <a:gd name="T11" fmla="*/ 0 h 500"/>
                  <a:gd name="T12" fmla="*/ 14 w 368"/>
                  <a:gd name="T13" fmla="*/ 0 h 500"/>
                  <a:gd name="T14" fmla="*/ 147 w 368"/>
                  <a:gd name="T15" fmla="*/ 243 h 500"/>
                  <a:gd name="T16" fmla="*/ 0 w 368"/>
                  <a:gd name="T17" fmla="*/ 500 h 500"/>
                  <a:gd name="T18" fmla="*/ 80 w 368"/>
                  <a:gd name="T19" fmla="*/ 500 h 500"/>
                  <a:gd name="T20" fmla="*/ 185 w 368"/>
                  <a:gd name="T21" fmla="*/ 309 h 500"/>
                  <a:gd name="T22" fmla="*/ 289 w 368"/>
                  <a:gd name="T23" fmla="*/ 500 h 500"/>
                  <a:gd name="T24" fmla="*/ 368 w 368"/>
                  <a:gd name="T2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50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9DDEE1F-0164-4891-997A-DE1E0E3C158B}"/>
                </a:ext>
              </a:extLst>
            </p:cNvPr>
            <p:cNvGrpSpPr/>
            <p:nvPr/>
          </p:nvGrpSpPr>
          <p:grpSpPr>
            <a:xfrm>
              <a:off x="2700336" y="1603538"/>
              <a:ext cx="6791325" cy="3478213"/>
              <a:chOff x="2700338" y="1687513"/>
              <a:chExt cx="6791325" cy="3478213"/>
            </a:xfrm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2E3AA8E6-23F1-41EA-89FC-A461D334D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1687513"/>
                <a:ext cx="6034088" cy="3478213"/>
              </a:xfrm>
              <a:custGeom>
                <a:avLst/>
                <a:gdLst>
                  <a:gd name="T0" fmla="*/ 1536 w 1601"/>
                  <a:gd name="T1" fmla="*/ 93 h 921"/>
                  <a:gd name="T2" fmla="*/ 1527 w 1601"/>
                  <a:gd name="T3" fmla="*/ 83 h 921"/>
                  <a:gd name="T4" fmla="*/ 1494 w 1601"/>
                  <a:gd name="T5" fmla="*/ 55 h 921"/>
                  <a:gd name="T6" fmla="*/ 1325 w 1601"/>
                  <a:gd name="T7" fmla="*/ 0 h 921"/>
                  <a:gd name="T8" fmla="*/ 276 w 1601"/>
                  <a:gd name="T9" fmla="*/ 0 h 921"/>
                  <a:gd name="T10" fmla="*/ 0 w 1601"/>
                  <a:gd name="T11" fmla="*/ 264 h 921"/>
                  <a:gd name="T12" fmla="*/ 0 w 1601"/>
                  <a:gd name="T13" fmla="*/ 656 h 921"/>
                  <a:gd name="T14" fmla="*/ 276 w 1601"/>
                  <a:gd name="T15" fmla="*/ 921 h 921"/>
                  <a:gd name="T16" fmla="*/ 1325 w 1601"/>
                  <a:gd name="T17" fmla="*/ 921 h 921"/>
                  <a:gd name="T18" fmla="*/ 1497 w 1601"/>
                  <a:gd name="T19" fmla="*/ 864 h 921"/>
                  <a:gd name="T20" fmla="*/ 1446 w 1601"/>
                  <a:gd name="T21" fmla="*/ 864 h 921"/>
                  <a:gd name="T22" fmla="*/ 1325 w 1601"/>
                  <a:gd name="T23" fmla="*/ 894 h 921"/>
                  <a:gd name="T24" fmla="*/ 276 w 1601"/>
                  <a:gd name="T25" fmla="*/ 894 h 921"/>
                  <a:gd name="T26" fmla="*/ 28 w 1601"/>
                  <a:gd name="T27" fmla="*/ 656 h 921"/>
                  <a:gd name="T28" fmla="*/ 28 w 1601"/>
                  <a:gd name="T29" fmla="*/ 264 h 921"/>
                  <a:gd name="T30" fmla="*/ 276 w 1601"/>
                  <a:gd name="T31" fmla="*/ 27 h 921"/>
                  <a:gd name="T32" fmla="*/ 1325 w 1601"/>
                  <a:gd name="T33" fmla="*/ 27 h 921"/>
                  <a:gd name="T34" fmla="*/ 1476 w 1601"/>
                  <a:gd name="T35" fmla="*/ 76 h 921"/>
                  <a:gd name="T36" fmla="*/ 1486 w 1601"/>
                  <a:gd name="T37" fmla="*/ 83 h 921"/>
                  <a:gd name="T38" fmla="*/ 1497 w 1601"/>
                  <a:gd name="T39" fmla="*/ 93 h 921"/>
                  <a:gd name="T40" fmla="*/ 1573 w 1601"/>
                  <a:gd name="T41" fmla="*/ 264 h 921"/>
                  <a:gd name="T42" fmla="*/ 1573 w 1601"/>
                  <a:gd name="T43" fmla="*/ 301 h 921"/>
                  <a:gd name="T44" fmla="*/ 1601 w 1601"/>
                  <a:gd name="T45" fmla="*/ 301 h 921"/>
                  <a:gd name="T46" fmla="*/ 1601 w 1601"/>
                  <a:gd name="T47" fmla="*/ 264 h 921"/>
                  <a:gd name="T48" fmla="*/ 1536 w 1601"/>
                  <a:gd name="T49" fmla="*/ 9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01" h="921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solidFill>
                <a:srgbClr val="EF60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15" name="Группа 14">
                <a:extLst>
                  <a:ext uri="{FF2B5EF4-FFF2-40B4-BE49-F238E27FC236}">
                    <a16:creationId xmlns:a16="http://schemas.microsoft.com/office/drawing/2014/main" id="{5A50466A-B8E5-443A-8106-541C886432A9}"/>
                  </a:ext>
                </a:extLst>
              </p:cNvPr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</p:grpSpPr>
            <p:sp>
              <p:nvSpPr>
                <p:cNvPr id="16" name="Freeform 19">
                  <a:extLst>
                    <a:ext uri="{FF2B5EF4-FFF2-40B4-BE49-F238E27FC236}">
                      <a16:creationId xmlns:a16="http://schemas.microsoft.com/office/drawing/2014/main" id="{A28D62ED-FD63-42BE-9C1C-83A9A1EBC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776" y="3965576"/>
                  <a:ext cx="620713" cy="792163"/>
                </a:xfrm>
                <a:custGeom>
                  <a:avLst/>
                  <a:gdLst>
                    <a:gd name="T0" fmla="*/ 318 w 391"/>
                    <a:gd name="T1" fmla="*/ 499 h 499"/>
                    <a:gd name="T2" fmla="*/ 318 w 391"/>
                    <a:gd name="T3" fmla="*/ 169 h 499"/>
                    <a:gd name="T4" fmla="*/ 0 w 391"/>
                    <a:gd name="T5" fmla="*/ 499 h 499"/>
                    <a:gd name="T6" fmla="*/ 0 w 391"/>
                    <a:gd name="T7" fmla="*/ 0 h 499"/>
                    <a:gd name="T8" fmla="*/ 71 w 391"/>
                    <a:gd name="T9" fmla="*/ 0 h 499"/>
                    <a:gd name="T10" fmla="*/ 71 w 391"/>
                    <a:gd name="T11" fmla="*/ 340 h 499"/>
                    <a:gd name="T12" fmla="*/ 391 w 391"/>
                    <a:gd name="T13" fmla="*/ 0 h 499"/>
                    <a:gd name="T14" fmla="*/ 391 w 391"/>
                    <a:gd name="T15" fmla="*/ 499 h 499"/>
                    <a:gd name="T16" fmla="*/ 318 w 391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1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F34DD32B-B7FB-4A5B-A95D-79B53D630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1288" y="3965576"/>
                  <a:ext cx="554038" cy="792163"/>
                </a:xfrm>
                <a:custGeom>
                  <a:avLst/>
                  <a:gdLst>
                    <a:gd name="T0" fmla="*/ 74 w 349"/>
                    <a:gd name="T1" fmla="*/ 0 h 499"/>
                    <a:gd name="T2" fmla="*/ 74 w 349"/>
                    <a:gd name="T3" fmla="*/ 202 h 499"/>
                    <a:gd name="T4" fmla="*/ 275 w 349"/>
                    <a:gd name="T5" fmla="*/ 202 h 499"/>
                    <a:gd name="T6" fmla="*/ 275 w 349"/>
                    <a:gd name="T7" fmla="*/ 0 h 499"/>
                    <a:gd name="T8" fmla="*/ 349 w 349"/>
                    <a:gd name="T9" fmla="*/ 0 h 499"/>
                    <a:gd name="T10" fmla="*/ 349 w 349"/>
                    <a:gd name="T11" fmla="*/ 499 h 499"/>
                    <a:gd name="T12" fmla="*/ 275 w 349"/>
                    <a:gd name="T13" fmla="*/ 499 h 499"/>
                    <a:gd name="T14" fmla="*/ 275 w 349"/>
                    <a:gd name="T15" fmla="*/ 273 h 499"/>
                    <a:gd name="T16" fmla="*/ 74 w 349"/>
                    <a:gd name="T17" fmla="*/ 273 h 499"/>
                    <a:gd name="T18" fmla="*/ 74 w 349"/>
                    <a:gd name="T19" fmla="*/ 499 h 499"/>
                    <a:gd name="T20" fmla="*/ 0 w 349"/>
                    <a:gd name="T21" fmla="*/ 499 h 499"/>
                    <a:gd name="T22" fmla="*/ 0 w 349"/>
                    <a:gd name="T23" fmla="*/ 0 h 499"/>
                    <a:gd name="T24" fmla="*/ 74 w 349"/>
                    <a:gd name="T25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9" h="499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8" name="Freeform 21">
                  <a:extLst>
                    <a:ext uri="{FF2B5EF4-FFF2-40B4-BE49-F238E27FC236}">
                      <a16:creationId xmlns:a16="http://schemas.microsoft.com/office/drawing/2014/main" id="{8C3D203F-247F-4FB2-880E-B63BD41B1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1" y="3965576"/>
                  <a:ext cx="617538" cy="792163"/>
                </a:xfrm>
                <a:custGeom>
                  <a:avLst/>
                  <a:gdLst>
                    <a:gd name="T0" fmla="*/ 318 w 389"/>
                    <a:gd name="T1" fmla="*/ 499 h 499"/>
                    <a:gd name="T2" fmla="*/ 318 w 389"/>
                    <a:gd name="T3" fmla="*/ 169 h 499"/>
                    <a:gd name="T4" fmla="*/ 0 w 389"/>
                    <a:gd name="T5" fmla="*/ 499 h 499"/>
                    <a:gd name="T6" fmla="*/ 0 w 389"/>
                    <a:gd name="T7" fmla="*/ 0 h 499"/>
                    <a:gd name="T8" fmla="*/ 71 w 389"/>
                    <a:gd name="T9" fmla="*/ 0 h 499"/>
                    <a:gd name="T10" fmla="*/ 71 w 389"/>
                    <a:gd name="T11" fmla="*/ 340 h 499"/>
                    <a:gd name="T12" fmla="*/ 389 w 389"/>
                    <a:gd name="T13" fmla="*/ 0 h 499"/>
                    <a:gd name="T14" fmla="*/ 389 w 389"/>
                    <a:gd name="T15" fmla="*/ 499 h 499"/>
                    <a:gd name="T16" fmla="*/ 318 w 389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9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Freeform 22">
                  <a:extLst>
                    <a:ext uri="{FF2B5EF4-FFF2-40B4-BE49-F238E27FC236}">
                      <a16:creationId xmlns:a16="http://schemas.microsoft.com/office/drawing/2014/main" id="{88CBE073-4073-42F0-A193-B1DDA59A6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813" y="3968751"/>
                  <a:ext cx="638175" cy="788988"/>
                </a:xfrm>
                <a:custGeom>
                  <a:avLst/>
                  <a:gdLst>
                    <a:gd name="T0" fmla="*/ 0 w 402"/>
                    <a:gd name="T1" fmla="*/ 466 h 497"/>
                    <a:gd name="T2" fmla="*/ 0 w 402"/>
                    <a:gd name="T3" fmla="*/ 0 h 497"/>
                    <a:gd name="T4" fmla="*/ 74 w 402"/>
                    <a:gd name="T5" fmla="*/ 0 h 497"/>
                    <a:gd name="T6" fmla="*/ 74 w 402"/>
                    <a:gd name="T7" fmla="*/ 395 h 497"/>
                    <a:gd name="T8" fmla="*/ 269 w 402"/>
                    <a:gd name="T9" fmla="*/ 395 h 497"/>
                    <a:gd name="T10" fmla="*/ 269 w 402"/>
                    <a:gd name="T11" fmla="*/ 0 h 497"/>
                    <a:gd name="T12" fmla="*/ 340 w 402"/>
                    <a:gd name="T13" fmla="*/ 0 h 497"/>
                    <a:gd name="T14" fmla="*/ 340 w 402"/>
                    <a:gd name="T15" fmla="*/ 395 h 497"/>
                    <a:gd name="T16" fmla="*/ 402 w 402"/>
                    <a:gd name="T17" fmla="*/ 395 h 497"/>
                    <a:gd name="T18" fmla="*/ 402 w 402"/>
                    <a:gd name="T19" fmla="*/ 497 h 497"/>
                    <a:gd name="T20" fmla="*/ 333 w 402"/>
                    <a:gd name="T21" fmla="*/ 497 h 497"/>
                    <a:gd name="T22" fmla="*/ 333 w 402"/>
                    <a:gd name="T23" fmla="*/ 466 h 497"/>
                    <a:gd name="T24" fmla="*/ 0 w 402"/>
                    <a:gd name="T25" fmla="*/ 46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2" h="497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" name="Freeform 23">
                  <a:extLst>
                    <a:ext uri="{FF2B5EF4-FFF2-40B4-BE49-F238E27FC236}">
                      <a16:creationId xmlns:a16="http://schemas.microsoft.com/office/drawing/2014/main" id="{E21BF8F3-661A-4444-9B6F-8B85BFEC3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988" y="3965576"/>
                  <a:ext cx="622300" cy="792163"/>
                </a:xfrm>
                <a:custGeom>
                  <a:avLst/>
                  <a:gdLst>
                    <a:gd name="T0" fmla="*/ 319 w 392"/>
                    <a:gd name="T1" fmla="*/ 499 h 499"/>
                    <a:gd name="T2" fmla="*/ 319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2 w 392"/>
                    <a:gd name="T9" fmla="*/ 0 h 499"/>
                    <a:gd name="T10" fmla="*/ 72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19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1" name="Freeform 24">
                  <a:extLst>
                    <a:ext uri="{FF2B5EF4-FFF2-40B4-BE49-F238E27FC236}">
                      <a16:creationId xmlns:a16="http://schemas.microsoft.com/office/drawing/2014/main" id="{55490408-A334-4D29-86DA-8C00BE3C1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388" y="3965576"/>
                  <a:ext cx="458788" cy="792163"/>
                </a:xfrm>
                <a:custGeom>
                  <a:avLst/>
                  <a:gdLst>
                    <a:gd name="T0" fmla="*/ 289 w 289"/>
                    <a:gd name="T1" fmla="*/ 71 h 499"/>
                    <a:gd name="T2" fmla="*/ 182 w 289"/>
                    <a:gd name="T3" fmla="*/ 71 h 499"/>
                    <a:gd name="T4" fmla="*/ 182 w 289"/>
                    <a:gd name="T5" fmla="*/ 499 h 499"/>
                    <a:gd name="T6" fmla="*/ 109 w 289"/>
                    <a:gd name="T7" fmla="*/ 499 h 499"/>
                    <a:gd name="T8" fmla="*/ 109 w 289"/>
                    <a:gd name="T9" fmla="*/ 71 h 499"/>
                    <a:gd name="T10" fmla="*/ 0 w 289"/>
                    <a:gd name="T11" fmla="*/ 71 h 499"/>
                    <a:gd name="T12" fmla="*/ 0 w 289"/>
                    <a:gd name="T13" fmla="*/ 0 h 499"/>
                    <a:gd name="T14" fmla="*/ 289 w 289"/>
                    <a:gd name="T15" fmla="*/ 0 h 499"/>
                    <a:gd name="T16" fmla="*/ 289 w 289"/>
                    <a:gd name="T17" fmla="*/ 7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499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2" name="Freeform 25">
                  <a:extLst>
                    <a:ext uri="{FF2B5EF4-FFF2-40B4-BE49-F238E27FC236}">
                      <a16:creationId xmlns:a16="http://schemas.microsoft.com/office/drawing/2014/main" id="{472CB866-8B52-4E1E-BB94-7747D7E1E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8651" y="3965576"/>
                  <a:ext cx="622300" cy="792163"/>
                </a:xfrm>
                <a:custGeom>
                  <a:avLst/>
                  <a:gdLst>
                    <a:gd name="T0" fmla="*/ 320 w 392"/>
                    <a:gd name="T1" fmla="*/ 499 h 499"/>
                    <a:gd name="T2" fmla="*/ 320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3 w 392"/>
                    <a:gd name="T9" fmla="*/ 0 h 499"/>
                    <a:gd name="T10" fmla="*/ 73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20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3" name="Freeform 26">
                  <a:extLst>
                    <a:ext uri="{FF2B5EF4-FFF2-40B4-BE49-F238E27FC236}">
                      <a16:creationId xmlns:a16="http://schemas.microsoft.com/office/drawing/2014/main" id="{2F3D09D8-0381-4A17-ABA8-53E15964F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43988" y="3965576"/>
                  <a:ext cx="447675" cy="792163"/>
                </a:xfrm>
                <a:custGeom>
                  <a:avLst/>
                  <a:gdLst>
                    <a:gd name="T0" fmla="*/ 0 w 119"/>
                    <a:gd name="T1" fmla="*/ 0 h 210"/>
                    <a:gd name="T2" fmla="*/ 30 w 119"/>
                    <a:gd name="T3" fmla="*/ 0 h 210"/>
                    <a:gd name="T4" fmla="*/ 63 w 119"/>
                    <a:gd name="T5" fmla="*/ 4 h 210"/>
                    <a:gd name="T6" fmla="*/ 85 w 119"/>
                    <a:gd name="T7" fmla="*/ 16 h 210"/>
                    <a:gd name="T8" fmla="*/ 101 w 119"/>
                    <a:gd name="T9" fmla="*/ 57 h 210"/>
                    <a:gd name="T10" fmla="*/ 95 w 119"/>
                    <a:gd name="T11" fmla="*/ 81 h 210"/>
                    <a:gd name="T12" fmla="*/ 77 w 119"/>
                    <a:gd name="T13" fmla="*/ 95 h 210"/>
                    <a:gd name="T14" fmla="*/ 106 w 119"/>
                    <a:gd name="T15" fmla="*/ 115 h 210"/>
                    <a:gd name="T16" fmla="*/ 119 w 119"/>
                    <a:gd name="T17" fmla="*/ 154 h 210"/>
                    <a:gd name="T18" fmla="*/ 106 w 119"/>
                    <a:gd name="T19" fmla="*/ 190 h 210"/>
                    <a:gd name="T20" fmla="*/ 50 w 119"/>
                    <a:gd name="T21" fmla="*/ 210 h 210"/>
                    <a:gd name="T22" fmla="*/ 0 w 119"/>
                    <a:gd name="T23" fmla="*/ 210 h 210"/>
                    <a:gd name="T24" fmla="*/ 0 w 119"/>
                    <a:gd name="T25" fmla="*/ 0 h 210"/>
                    <a:gd name="T26" fmla="*/ 31 w 119"/>
                    <a:gd name="T27" fmla="*/ 30 h 210"/>
                    <a:gd name="T28" fmla="*/ 31 w 119"/>
                    <a:gd name="T29" fmla="*/ 89 h 210"/>
                    <a:gd name="T30" fmla="*/ 40 w 119"/>
                    <a:gd name="T31" fmla="*/ 89 h 210"/>
                    <a:gd name="T32" fmla="*/ 65 w 119"/>
                    <a:gd name="T33" fmla="*/ 81 h 210"/>
                    <a:gd name="T34" fmla="*/ 72 w 119"/>
                    <a:gd name="T35" fmla="*/ 57 h 210"/>
                    <a:gd name="T36" fmla="*/ 65 w 119"/>
                    <a:gd name="T37" fmla="*/ 38 h 210"/>
                    <a:gd name="T38" fmla="*/ 41 w 119"/>
                    <a:gd name="T39" fmla="*/ 30 h 210"/>
                    <a:gd name="T40" fmla="*/ 31 w 119"/>
                    <a:gd name="T41" fmla="*/ 30 h 210"/>
                    <a:gd name="T42" fmla="*/ 31 w 119"/>
                    <a:gd name="T43" fmla="*/ 120 h 210"/>
                    <a:gd name="T44" fmla="*/ 31 w 119"/>
                    <a:gd name="T45" fmla="*/ 181 h 210"/>
                    <a:gd name="T46" fmla="*/ 49 w 119"/>
                    <a:gd name="T47" fmla="*/ 181 h 210"/>
                    <a:gd name="T48" fmla="*/ 79 w 119"/>
                    <a:gd name="T49" fmla="*/ 173 h 210"/>
                    <a:gd name="T50" fmla="*/ 89 w 119"/>
                    <a:gd name="T51" fmla="*/ 150 h 210"/>
                    <a:gd name="T52" fmla="*/ 81 w 119"/>
                    <a:gd name="T53" fmla="*/ 129 h 210"/>
                    <a:gd name="T54" fmla="*/ 50 w 119"/>
                    <a:gd name="T55" fmla="*/ 120 h 210"/>
                    <a:gd name="T56" fmla="*/ 31 w 119"/>
                    <a:gd name="T5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9" h="21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Freeform 27">
                  <a:extLst>
                    <a:ext uri="{FF2B5EF4-FFF2-40B4-BE49-F238E27FC236}">
                      <a16:creationId xmlns:a16="http://schemas.microsoft.com/office/drawing/2014/main" id="{95975D8F-0DE9-4AA9-84EB-7D4BA9BDB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0713" y="3965576"/>
                  <a:ext cx="727075" cy="792163"/>
                </a:xfrm>
                <a:custGeom>
                  <a:avLst/>
                  <a:gdLst>
                    <a:gd name="T0" fmla="*/ 0 w 458"/>
                    <a:gd name="T1" fmla="*/ 499 h 499"/>
                    <a:gd name="T2" fmla="*/ 235 w 458"/>
                    <a:gd name="T3" fmla="*/ 0 h 499"/>
                    <a:gd name="T4" fmla="*/ 458 w 458"/>
                    <a:gd name="T5" fmla="*/ 499 h 499"/>
                    <a:gd name="T6" fmla="*/ 382 w 458"/>
                    <a:gd name="T7" fmla="*/ 499 h 499"/>
                    <a:gd name="T8" fmla="*/ 330 w 458"/>
                    <a:gd name="T9" fmla="*/ 380 h 499"/>
                    <a:gd name="T10" fmla="*/ 131 w 458"/>
                    <a:gd name="T11" fmla="*/ 380 h 499"/>
                    <a:gd name="T12" fmla="*/ 74 w 458"/>
                    <a:gd name="T13" fmla="*/ 499 h 499"/>
                    <a:gd name="T14" fmla="*/ 0 w 458"/>
                    <a:gd name="T15" fmla="*/ 499 h 499"/>
                    <a:gd name="T16" fmla="*/ 233 w 458"/>
                    <a:gd name="T17" fmla="*/ 164 h 499"/>
                    <a:gd name="T18" fmla="*/ 164 w 458"/>
                    <a:gd name="T19" fmla="*/ 309 h 499"/>
                    <a:gd name="T20" fmla="*/ 297 w 458"/>
                    <a:gd name="T21" fmla="*/ 309 h 499"/>
                    <a:gd name="T22" fmla="*/ 233 w 458"/>
                    <a:gd name="T23" fmla="*/ 164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8" h="499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solidFill>
                  <a:srgbClr val="F0602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cxnSp>
        <p:nvCxnSpPr>
          <p:cNvPr id="38" name="Прямая соединительная линия 37"/>
          <p:cNvCxnSpPr/>
          <p:nvPr userDrawn="1"/>
        </p:nvCxnSpPr>
        <p:spPr>
          <a:xfrm>
            <a:off x="348518" y="749745"/>
            <a:ext cx="98318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6957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тандартная подложк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6086475" y="3417888"/>
            <a:ext cx="19050" cy="1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3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47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E825F-8C6A-44A0-9943-96A89939E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D7B493-6CE9-414C-BEB7-11E84B3DF0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ED6F17-270D-4D90-9B0D-3925F1D76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0927A-44DC-4DF8-BDC1-8ADF5F80FD82}" type="datetimeFigureOut">
              <a:rPr lang="ru-RU" smtClean="0"/>
              <a:t>26.05.2025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E76EC5-44A2-4699-8F5F-33D9BA471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33CACF-41E8-4526-A1A8-BFF9165AF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54884-FE19-4058-B726-2C4912409C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612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8" r:id="rId2"/>
    <p:sldLayoutId id="2147483669" r:id="rId3"/>
    <p:sldLayoutId id="2147483663" r:id="rId4"/>
    <p:sldLayoutId id="2147483667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customXml" Target="../ink/ink4.xml"/><Relationship Id="rId18" Type="http://schemas.openxmlformats.org/officeDocument/2006/relationships/image" Target="../media/image39.png"/><Relationship Id="rId3" Type="http://schemas.openxmlformats.org/officeDocument/2006/relationships/image" Target="../media/image31.jpeg"/><Relationship Id="rId7" Type="http://schemas.openxmlformats.org/officeDocument/2006/relationships/customXml" Target="../ink/ink1.xml"/><Relationship Id="rId12" Type="http://schemas.openxmlformats.org/officeDocument/2006/relationships/image" Target="../media/image36.png"/><Relationship Id="rId17" Type="http://schemas.openxmlformats.org/officeDocument/2006/relationships/customXml" Target="../ink/ink6.xml"/><Relationship Id="rId2" Type="http://schemas.openxmlformats.org/officeDocument/2006/relationships/image" Target="../media/image30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customXml" Target="../ink/ink3.xml"/><Relationship Id="rId5" Type="http://schemas.microsoft.com/office/2007/relationships/hdphoto" Target="../media/hdphoto2.wdp"/><Relationship Id="rId15" Type="http://schemas.openxmlformats.org/officeDocument/2006/relationships/customXml" Target="../ink/ink5.xm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customXml" Target="../ink/ink2.xml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623130" y="2691882"/>
            <a:ext cx="11976451" cy="12876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4000" b="1" dirty="0">
                <a:solidFill>
                  <a:srgbClr val="FF631D"/>
                </a:solidFill>
                <a:latin typeface="Century Gothic" panose="020B0502020202020204" pitchFamily="34" charset="0"/>
              </a:rPr>
              <a:t>ЦИФРОВОЙ РАДИОЭЛЕКТРОННЫЙ</a:t>
            </a:r>
          </a:p>
          <a:p>
            <a:pPr>
              <a:lnSpc>
                <a:spcPct val="110000"/>
              </a:lnSpc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4000" b="1" dirty="0">
                <a:solidFill>
                  <a:srgbClr val="FF631D"/>
                </a:solidFill>
                <a:latin typeface="Century Gothic" panose="020B0502020202020204" pitchFamily="34" charset="0"/>
              </a:rPr>
              <a:t>ИДЕНТИФИКАТОР </a:t>
            </a:r>
          </a:p>
          <a:p>
            <a:pPr>
              <a:lnSpc>
                <a:spcPct val="110000"/>
              </a:lnSpc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4000" b="1" dirty="0">
                <a:solidFill>
                  <a:srgbClr val="FF631D"/>
                </a:solidFill>
                <a:latin typeface="Century Gothic" panose="020B0502020202020204" pitchFamily="34" charset="0"/>
              </a:rPr>
              <a:t>ТРАНСПОРТНОГО СРЕДСТВА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623130" y="4780317"/>
            <a:ext cx="10515600" cy="606555"/>
          </a:xfrm>
        </p:spPr>
        <p:txBody>
          <a:bodyPr/>
          <a:lstStyle/>
          <a:p>
            <a:pPr marL="0" indent="0">
              <a:buNone/>
            </a:pPr>
            <a:r>
              <a:rPr lang="ru-RU" b="1" dirty="0" err="1">
                <a:solidFill>
                  <a:schemeClr val="bg1"/>
                </a:solidFill>
              </a:rPr>
              <a:t>Лагуткин</a:t>
            </a:r>
            <a:r>
              <a:rPr lang="ru-RU" b="1" dirty="0">
                <a:solidFill>
                  <a:schemeClr val="bg1"/>
                </a:solidFill>
              </a:rPr>
              <a:t> Сергей Анатольевич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623130" y="5386871"/>
            <a:ext cx="10515600" cy="1298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Директор по </a:t>
            </a:r>
            <a:r>
              <a:rPr lang="ru-RU" sz="2400" dirty="0" err="1">
                <a:solidFill>
                  <a:schemeClr val="bg1"/>
                </a:solidFill>
              </a:rPr>
              <a:t>телематическим</a:t>
            </a:r>
            <a:r>
              <a:rPr lang="ru-RU" sz="2400" dirty="0">
                <a:solidFill>
                  <a:schemeClr val="bg1"/>
                </a:solidFill>
              </a:rPr>
              <a:t> системам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ООО «НПП «ИТЭЛМА»»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05388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/>
          <p:cNvGrpSpPr/>
          <p:nvPr/>
        </p:nvGrpSpPr>
        <p:grpSpPr>
          <a:xfrm>
            <a:off x="746760" y="1752600"/>
            <a:ext cx="3154680" cy="4480559"/>
            <a:chOff x="746760" y="1752600"/>
            <a:chExt cx="3154680" cy="4480559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944881" y="1950554"/>
              <a:ext cx="2827019" cy="3418501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Идентификация транспортного средства с помощью безопасного, зашифрованного протокола обмена</a:t>
              </a:r>
            </a:p>
            <a:p>
              <a:endParaRPr lang="ru-RU" sz="1200" dirty="0">
                <a:solidFill>
                  <a:srgbClr val="001C74"/>
                </a:solidFill>
              </a:endParaRP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Рекомендации водителю </a:t>
              </a: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о прохождении ТО </a:t>
              </a: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в авторизованных сервисных центрах на основании данных </a:t>
              </a: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о пробеге и </a:t>
              </a:r>
              <a:r>
                <a:rPr lang="ru-RU" sz="1200" dirty="0" err="1">
                  <a:solidFill>
                    <a:srgbClr val="001C74"/>
                  </a:solidFill>
                  <a:sym typeface="Calibri"/>
                </a:rPr>
                <a:t>геолокации</a:t>
              </a:r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 ТС </a:t>
              </a:r>
            </a:p>
            <a:p>
              <a:endParaRPr lang="ru-RU" sz="1200" dirty="0">
                <a:solidFill>
                  <a:srgbClr val="001C74"/>
                </a:solidFill>
              </a:endParaRP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Возможность сбора и обмена статистикой с автопроизводителем об активности пользования в части инфраструктуры платных дорог, увязки с пробегом автомобиля  и анализа </a:t>
              </a:r>
              <a:r>
                <a:rPr lang="en-US" sz="1200" dirty="0">
                  <a:solidFill>
                    <a:srgbClr val="001C74"/>
                  </a:solidFill>
                  <a:sym typeface="Calibri"/>
                </a:rPr>
                <a:t>Big Data</a:t>
              </a:r>
              <a:endParaRPr lang="ru-RU" sz="1200" dirty="0">
                <a:solidFill>
                  <a:srgbClr val="001C74"/>
                </a:solidFill>
                <a:sym typeface="Calibri"/>
              </a:endParaRPr>
            </a:p>
          </p:txBody>
        </p:sp>
      </p:grpSp>
      <p:sp>
        <p:nvSpPr>
          <p:cNvPr id="38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98080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ЦРЭИТС: возможности для автопроизводителя</a:t>
            </a:r>
          </a:p>
        </p:txBody>
      </p:sp>
      <p:sp>
        <p:nvSpPr>
          <p:cNvPr id="40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28097" y="1096719"/>
            <a:ext cx="315468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SemiBold"/>
                <a:cs typeface="Montserrat SemiBold"/>
              </a:rPr>
              <a:t>Цифровой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  <a:ea typeface="Montserrat SemiBold"/>
                <a:cs typeface="Montserrat SemiBold"/>
              </a:rPr>
              <a:t> </a:t>
            </a: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радиоэлектронный идентификатор</a:t>
            </a:r>
            <a:r>
              <a:rPr lang="en-US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 </a:t>
            </a: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(аналог </a:t>
            </a:r>
            <a:r>
              <a:rPr lang="en-US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vin</a:t>
            </a: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)</a:t>
            </a:r>
          </a:p>
          <a:p>
            <a:pPr lvl="0" algn="ctr"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Для развития цифровой </a:t>
            </a:r>
          </a:p>
          <a:p>
            <a:pPr lvl="0" algn="ctr"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Экосистемы и цифровых </a:t>
            </a:r>
          </a:p>
          <a:p>
            <a:pPr lvl="0" algn="ctr"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</a:rPr>
              <a:t>Сервисных услуг </a:t>
            </a:r>
          </a:p>
        </p:txBody>
      </p:sp>
      <p:grpSp>
        <p:nvGrpSpPr>
          <p:cNvPr id="41" name="Группа 40"/>
          <p:cNvGrpSpPr/>
          <p:nvPr/>
        </p:nvGrpSpPr>
        <p:grpSpPr>
          <a:xfrm>
            <a:off x="4591050" y="1752600"/>
            <a:ext cx="3154680" cy="4480559"/>
            <a:chOff x="4591050" y="1752600"/>
            <a:chExt cx="3154680" cy="4480559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459105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4789171" y="1950554"/>
              <a:ext cx="2827019" cy="3972499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200" dirty="0">
                  <a:solidFill>
                    <a:srgbClr val="001C74"/>
                  </a:solidFill>
                  <a:sym typeface="Montserrat Medium"/>
                </a:rPr>
                <a:t>Программное обеспечение транспондера допускает выделение определенной области памяти</a:t>
              </a:r>
              <a:r>
                <a:rPr lang="en-US" sz="1200" dirty="0">
                  <a:solidFill>
                    <a:srgbClr val="001C74"/>
                  </a:solidFill>
                  <a:sym typeface="Montserrat Medium"/>
                </a:rPr>
                <a:t> </a:t>
              </a:r>
              <a:r>
                <a:rPr lang="ru-RU" sz="1200" dirty="0">
                  <a:solidFill>
                    <a:srgbClr val="001C74"/>
                  </a:solidFill>
                  <a:sym typeface="Montserrat Medium"/>
                </a:rPr>
                <a:t>устройства для автопроизводителя, который может создать и привязать различные внешние сервисы</a:t>
              </a:r>
            </a:p>
            <a:p>
              <a:endParaRPr lang="ru-RU" sz="1200" dirty="0">
                <a:solidFill>
                  <a:srgbClr val="001C74"/>
                </a:solidFill>
              </a:endParaRPr>
            </a:p>
            <a:p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sym typeface="Montserrat Medium"/>
                </a:rPr>
                <a:t>Возможность развития собственных сервисов, включая оплату сторонних услуг на дилерских центрах </a:t>
              </a:r>
            </a:p>
            <a:p>
              <a:endParaRPr lang="ru-RU" sz="1200" dirty="0">
                <a:solidFill>
                  <a:srgbClr val="001C74"/>
                </a:solidFill>
              </a:endParaRPr>
            </a:p>
            <a:p>
              <a:r>
                <a:rPr lang="ru-RU" sz="12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sym typeface="Calibri"/>
                </a:rPr>
                <a:t>Наличие встроенного устройства, соединённого одновременно с архитектурой автомобиля и внешней средой позволяет осуществлять взаимодействие перспективного беспилотного транспорта  с инфраструктурой платных дорог</a:t>
              </a:r>
            </a:p>
          </p:txBody>
        </p:sp>
      </p:grpSp>
      <p:sp>
        <p:nvSpPr>
          <p:cNvPr id="45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4591050" y="1034514"/>
            <a:ext cx="315468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lnSpc>
                <a:spcPct val="100000"/>
              </a:lnSpc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2B78F5"/>
                </a:solidFill>
                <a:latin typeface="Century Gothic" panose="020B0502020202020204" pitchFamily="34" charset="0"/>
                <a:sym typeface="Calibri"/>
              </a:rPr>
              <a:t>Встроенное платежное средство</a:t>
            </a:r>
          </a:p>
          <a:p>
            <a:pPr lvl="0" algn="ctr">
              <a:lnSpc>
                <a:spcPct val="100000"/>
              </a:lnSpc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2B78F5"/>
                </a:solidFill>
                <a:latin typeface="Century Gothic" panose="020B0502020202020204" pitchFamily="34" charset="0"/>
                <a:sym typeface="Calibri"/>
              </a:rPr>
              <a:t>(«Машина, как банковская карта»), технологический задел в части беспилотного транспорта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8435340" y="1752600"/>
            <a:ext cx="3154680" cy="4480559"/>
            <a:chOff x="8435340" y="1752600"/>
            <a:chExt cx="3154680" cy="4480559"/>
          </a:xfrm>
        </p:grpSpPr>
        <p:sp>
          <p:nvSpPr>
            <p:cNvPr id="47" name="Прямоугольник 46"/>
            <p:cNvSpPr/>
            <p:nvPr/>
          </p:nvSpPr>
          <p:spPr>
            <a:xfrm>
              <a:off x="843534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8435340" y="1752600"/>
              <a:ext cx="66978" cy="4480559"/>
            </a:xfrm>
            <a:prstGeom prst="rect">
              <a:avLst/>
            </a:prstGeom>
            <a:solidFill>
              <a:srgbClr val="2B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8633461" y="1950554"/>
              <a:ext cx="2827019" cy="2310505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Повышение лояльности покупателя к отечественному производителю автомобиля</a:t>
              </a:r>
            </a:p>
            <a:p>
              <a:endParaRPr lang="ru-RU" sz="1200" dirty="0">
                <a:solidFill>
                  <a:srgbClr val="001C74"/>
                </a:solidFill>
              </a:endParaRP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Увеличение объёма продаж корпоративным клиентам</a:t>
              </a:r>
              <a:endParaRPr lang="en-US" sz="1200" dirty="0">
                <a:solidFill>
                  <a:srgbClr val="001C74"/>
                </a:solidFill>
                <a:sym typeface="Calibri"/>
              </a:endParaRPr>
            </a:p>
            <a:p>
              <a:endParaRPr lang="en-US" sz="1200" dirty="0">
                <a:solidFill>
                  <a:srgbClr val="001C74"/>
                </a:solidFill>
                <a:sym typeface="Calibri"/>
              </a:endParaRPr>
            </a:p>
            <a:p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Стимулирование спроса физических лиц на новые ТС за счет бонусов ГК «</a:t>
              </a:r>
              <a:r>
                <a:rPr lang="ru-RU" sz="1200" dirty="0" err="1">
                  <a:solidFill>
                    <a:srgbClr val="001C74"/>
                  </a:solidFill>
                  <a:sym typeface="Calibri"/>
                </a:rPr>
                <a:t>Автодор</a:t>
              </a:r>
              <a:r>
                <a:rPr lang="ru-RU" sz="1200" dirty="0">
                  <a:solidFill>
                    <a:srgbClr val="001C74"/>
                  </a:solidFill>
                  <a:sym typeface="Calibri"/>
                </a:rPr>
                <a:t>» и инноваций, заложенных в ЦРЭИТС</a:t>
              </a:r>
            </a:p>
            <a:p>
              <a:endParaRPr lang="ru-RU" sz="1200" i="1" dirty="0">
                <a:sym typeface="Calibri"/>
              </a:endParaRPr>
            </a:p>
          </p:txBody>
        </p:sp>
      </p:grpSp>
      <p:sp>
        <p:nvSpPr>
          <p:cNvPr id="50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8435340" y="933201"/>
            <a:ext cx="315468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BB8EE"/>
                </a:solidFill>
              </a:rPr>
              <a:t>Добавленная ценность товара</a:t>
            </a:r>
          </a:p>
        </p:txBody>
      </p:sp>
      <p:pic>
        <p:nvPicPr>
          <p:cNvPr id="52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171" y="3337216"/>
            <a:ext cx="3019425" cy="1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9170" y="4264125"/>
            <a:ext cx="3019425" cy="1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22" y="2811768"/>
            <a:ext cx="3019425" cy="1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43" y="3939207"/>
            <a:ext cx="3019425" cy="1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733" y="2619694"/>
            <a:ext cx="3019425" cy="1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Rectangle 91" descr="Rectangle 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732" y="3219106"/>
            <a:ext cx="3019425" cy="19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7674490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71475" y="912878"/>
            <a:ext cx="1144905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1" name="Дуга 130"/>
          <p:cNvSpPr/>
          <p:nvPr/>
        </p:nvSpPr>
        <p:spPr>
          <a:xfrm>
            <a:off x="9392763" y="1982664"/>
            <a:ext cx="1654468" cy="1654467"/>
          </a:xfrm>
          <a:prstGeom prst="arc">
            <a:avLst>
              <a:gd name="adj1" fmla="val 16125037"/>
              <a:gd name="adj2" fmla="val 5584483"/>
            </a:avLst>
          </a:prstGeom>
          <a:noFill/>
          <a:ln w="381000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Карта реализации проекта в соответствии с </a:t>
            </a:r>
            <a:r>
              <a:rPr lang="ru-RU" sz="2000" b="1" dirty="0" smtClean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внутренним стандартом </a:t>
            </a:r>
            <a:r>
              <a:rPr lang="ru-RU" sz="2000" b="1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НПП </a:t>
            </a:r>
            <a:r>
              <a:rPr lang="ru-RU" sz="2000" b="1" smtClean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«ИТЭЛМА», </a:t>
            </a: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основанном на APQP</a:t>
            </a:r>
          </a:p>
        </p:txBody>
      </p:sp>
      <p:cxnSp>
        <p:nvCxnSpPr>
          <p:cNvPr id="104" name="Прямая соединительная линия 103"/>
          <p:cNvCxnSpPr/>
          <p:nvPr/>
        </p:nvCxnSpPr>
        <p:spPr>
          <a:xfrm flipV="1">
            <a:off x="1533307" y="1982663"/>
            <a:ext cx="8669907" cy="2180"/>
          </a:xfrm>
          <a:prstGeom prst="line">
            <a:avLst/>
          </a:prstGeom>
          <a:noFill/>
          <a:ln w="381000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Прямоугольник 104"/>
          <p:cNvSpPr/>
          <p:nvPr/>
        </p:nvSpPr>
        <p:spPr>
          <a:xfrm>
            <a:off x="2119970" y="2320552"/>
            <a:ext cx="1901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Предоставление 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ТКП</a:t>
            </a:r>
          </a:p>
        </p:txBody>
      </p:sp>
      <p:cxnSp>
        <p:nvCxnSpPr>
          <p:cNvPr id="106" name="Прямая соединительная линия 105"/>
          <p:cNvCxnSpPr>
            <a:stCxn id="109" idx="6"/>
            <a:endCxn id="110" idx="2"/>
          </p:cNvCxnSpPr>
          <p:nvPr/>
        </p:nvCxnSpPr>
        <p:spPr>
          <a:xfrm>
            <a:off x="1901946" y="1986309"/>
            <a:ext cx="2173447" cy="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7" name="Прямоугольник 106"/>
          <p:cNvSpPr/>
          <p:nvPr/>
        </p:nvSpPr>
        <p:spPr>
          <a:xfrm>
            <a:off x="4751996" y="2262164"/>
            <a:ext cx="34243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Заморозка конструкции и функционала</a:t>
            </a: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Заморозка 3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 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и ГЧ</a:t>
            </a:r>
          </a:p>
          <a:p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Прямая соединительная линия 107"/>
          <p:cNvCxnSpPr>
            <a:stCxn id="110" idx="6"/>
            <a:endCxn id="111" idx="2"/>
          </p:cNvCxnSpPr>
          <p:nvPr/>
        </p:nvCxnSpPr>
        <p:spPr>
          <a:xfrm flipV="1">
            <a:off x="4588347" y="1978233"/>
            <a:ext cx="2438074" cy="807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Овал 108"/>
          <p:cNvSpPr/>
          <p:nvPr/>
        </p:nvSpPr>
        <p:spPr>
          <a:xfrm>
            <a:off x="1388992" y="1729831"/>
            <a:ext cx="512954" cy="512954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0" name="Овал 109"/>
          <p:cNvSpPr/>
          <p:nvPr/>
        </p:nvSpPr>
        <p:spPr>
          <a:xfrm>
            <a:off x="4075393" y="1729831"/>
            <a:ext cx="512954" cy="512954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1" name="Овал 110"/>
          <p:cNvSpPr/>
          <p:nvPr/>
        </p:nvSpPr>
        <p:spPr>
          <a:xfrm>
            <a:off x="7026421" y="1721756"/>
            <a:ext cx="512954" cy="512954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2" name="Овал 111"/>
          <p:cNvSpPr/>
          <p:nvPr/>
        </p:nvSpPr>
        <p:spPr>
          <a:xfrm flipH="1" flipV="1">
            <a:off x="2051550" y="1920540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13" name="Прямая соединительная линия 112"/>
          <p:cNvCxnSpPr>
            <a:stCxn id="112" idx="0"/>
          </p:cNvCxnSpPr>
          <p:nvPr/>
        </p:nvCxnSpPr>
        <p:spPr>
          <a:xfrm flipH="1">
            <a:off x="2116607" y="2055158"/>
            <a:ext cx="2252" cy="26998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object 27">
            <a:extLst>
              <a:ext uri="{FF2B5EF4-FFF2-40B4-BE49-F238E27FC236}">
                <a16:creationId xmlns:a16="http://schemas.microsoft.com/office/drawing/2014/main" id="{63D885EC-297F-386C-C3A6-F182A8ABD2A4}"/>
              </a:ext>
            </a:extLst>
          </p:cNvPr>
          <p:cNvSpPr txBox="1">
            <a:spLocks/>
          </p:cNvSpPr>
          <p:nvPr/>
        </p:nvSpPr>
        <p:spPr>
          <a:xfrm>
            <a:off x="1425162" y="1780102"/>
            <a:ext cx="433170" cy="97206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 hangingPunct="1">
              <a:spcBef>
                <a:spcPts val="140"/>
              </a:spcBef>
            </a:pPr>
            <a:r>
              <a:rPr lang="ru-RU" sz="2400" b="1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alibri"/>
              </a:rPr>
              <a:t>01</a:t>
            </a:r>
            <a:r>
              <a:rPr lang="ru-RU" sz="38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38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3800" b="1" dirty="0">
              <a:solidFill>
                <a:srgbClr val="FC4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object 27">
            <a:extLst>
              <a:ext uri="{FF2B5EF4-FFF2-40B4-BE49-F238E27FC236}">
                <a16:creationId xmlns:a16="http://schemas.microsoft.com/office/drawing/2014/main" id="{63D885EC-297F-386C-C3A6-F182A8ABD2A4}"/>
              </a:ext>
            </a:extLst>
          </p:cNvPr>
          <p:cNvSpPr txBox="1">
            <a:spLocks/>
          </p:cNvSpPr>
          <p:nvPr/>
        </p:nvSpPr>
        <p:spPr>
          <a:xfrm>
            <a:off x="4110159" y="1766092"/>
            <a:ext cx="433170" cy="97206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 hangingPunct="1">
              <a:spcBef>
                <a:spcPts val="140"/>
              </a:spcBef>
            </a:pPr>
            <a:r>
              <a:rPr lang="ru-RU" sz="2400" b="1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alibri"/>
              </a:rPr>
              <a:t>02</a:t>
            </a:r>
            <a:r>
              <a:rPr lang="ru-RU" sz="38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38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3800" b="1" dirty="0">
              <a:solidFill>
                <a:srgbClr val="FC4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bject 27">
            <a:extLst>
              <a:ext uri="{FF2B5EF4-FFF2-40B4-BE49-F238E27FC236}">
                <a16:creationId xmlns:a16="http://schemas.microsoft.com/office/drawing/2014/main" id="{63D885EC-297F-386C-C3A6-F182A8ABD2A4}"/>
              </a:ext>
            </a:extLst>
          </p:cNvPr>
          <p:cNvSpPr txBox="1">
            <a:spLocks/>
          </p:cNvSpPr>
          <p:nvPr/>
        </p:nvSpPr>
        <p:spPr>
          <a:xfrm>
            <a:off x="7062591" y="1769778"/>
            <a:ext cx="43317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 hangingPunct="1">
              <a:spcBef>
                <a:spcPts val="140"/>
              </a:spcBef>
            </a:pPr>
            <a:r>
              <a:rPr lang="ru-RU" sz="2400" b="1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alibri"/>
              </a:rPr>
              <a:t>03</a:t>
            </a:r>
            <a:r>
              <a:rPr lang="ru-RU" sz="24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24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FC4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8" name="Прямая соединительная линия 117"/>
          <p:cNvCxnSpPr/>
          <p:nvPr/>
        </p:nvCxnSpPr>
        <p:spPr>
          <a:xfrm flipV="1">
            <a:off x="1581219" y="3641816"/>
            <a:ext cx="8669907" cy="2180"/>
          </a:xfrm>
          <a:prstGeom prst="line">
            <a:avLst/>
          </a:prstGeom>
          <a:noFill/>
          <a:ln w="381000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9" name="Овал 118"/>
          <p:cNvSpPr/>
          <p:nvPr/>
        </p:nvSpPr>
        <p:spPr>
          <a:xfrm flipH="1" flipV="1">
            <a:off x="4689143" y="1910924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0" name="Прямая соединительная линия 119"/>
          <p:cNvCxnSpPr/>
          <p:nvPr/>
        </p:nvCxnSpPr>
        <p:spPr>
          <a:xfrm flipH="1">
            <a:off x="4756452" y="2035631"/>
            <a:ext cx="2252" cy="26998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1" name="Овал 120"/>
          <p:cNvSpPr/>
          <p:nvPr/>
        </p:nvSpPr>
        <p:spPr>
          <a:xfrm>
            <a:off x="1295017" y="3372418"/>
            <a:ext cx="512954" cy="512954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2" name="object 27">
            <a:extLst>
              <a:ext uri="{FF2B5EF4-FFF2-40B4-BE49-F238E27FC236}">
                <a16:creationId xmlns:a16="http://schemas.microsoft.com/office/drawing/2014/main" id="{63D885EC-297F-386C-C3A6-F182A8ABD2A4}"/>
              </a:ext>
            </a:extLst>
          </p:cNvPr>
          <p:cNvSpPr txBox="1">
            <a:spLocks/>
          </p:cNvSpPr>
          <p:nvPr/>
        </p:nvSpPr>
        <p:spPr>
          <a:xfrm>
            <a:off x="1316803" y="3437345"/>
            <a:ext cx="433170" cy="75661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 hangingPunct="1">
              <a:spcBef>
                <a:spcPts val="140"/>
              </a:spcBef>
            </a:pPr>
            <a:r>
              <a:rPr lang="ru-RU" sz="2400" b="1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alibri"/>
              </a:rPr>
              <a:t>05</a:t>
            </a:r>
            <a:r>
              <a:rPr lang="ru-RU" sz="24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2400" b="1" spc="-30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FC4F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8884141" y="3365129"/>
            <a:ext cx="512954" cy="512954"/>
          </a:xfrm>
          <a:prstGeom prst="ellipse">
            <a:avLst/>
          </a:prstGeom>
          <a:solidFill>
            <a:schemeClr val="bg1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24" name="object 27">
            <a:extLst>
              <a:ext uri="{FF2B5EF4-FFF2-40B4-BE49-F238E27FC236}">
                <a16:creationId xmlns:a16="http://schemas.microsoft.com/office/drawing/2014/main" id="{63D885EC-297F-386C-C3A6-F182A8ABD2A4}"/>
              </a:ext>
            </a:extLst>
          </p:cNvPr>
          <p:cNvSpPr txBox="1">
            <a:spLocks/>
          </p:cNvSpPr>
          <p:nvPr/>
        </p:nvSpPr>
        <p:spPr>
          <a:xfrm>
            <a:off x="8914547" y="3412466"/>
            <a:ext cx="433170" cy="97206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marL="12700" hangingPunct="1">
              <a:spcBef>
                <a:spcPts val="140"/>
              </a:spcBef>
            </a:pPr>
            <a:r>
              <a:rPr lang="ru-RU" sz="2400" b="1" dirty="0">
                <a:solidFill>
                  <a:srgbClr val="FC4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Calibri"/>
              </a:rPr>
              <a:t>04</a:t>
            </a:r>
            <a:r>
              <a:rPr lang="ru-RU" sz="3800" b="1" spc="-30" dirty="0">
                <a:solidFill>
                  <a:srgbClr val="F1F6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3800" b="1" spc="-30" dirty="0">
                <a:solidFill>
                  <a:srgbClr val="F1F6FF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3800" b="1" dirty="0">
              <a:solidFill>
                <a:srgbClr val="F1F6FF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Прямоугольник 124"/>
          <p:cNvSpPr/>
          <p:nvPr/>
        </p:nvSpPr>
        <p:spPr>
          <a:xfrm>
            <a:off x="9019617" y="2164885"/>
            <a:ext cx="1940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Поставка </a:t>
            </a: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pre-VC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образцов</a:t>
            </a:r>
          </a:p>
          <a:p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6" name="Прямая соединительная линия 125"/>
          <p:cNvCxnSpPr>
            <a:stCxn id="111" idx="6"/>
          </p:cNvCxnSpPr>
          <p:nvPr/>
        </p:nvCxnSpPr>
        <p:spPr>
          <a:xfrm>
            <a:off x="7539375" y="1978233"/>
            <a:ext cx="2663839" cy="4429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7" name="Прямая соединительная линия 126"/>
          <p:cNvCxnSpPr/>
          <p:nvPr/>
        </p:nvCxnSpPr>
        <p:spPr>
          <a:xfrm flipH="1">
            <a:off x="9001917" y="1989498"/>
            <a:ext cx="2252" cy="26998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8" name="Овал 127"/>
          <p:cNvSpPr/>
          <p:nvPr/>
        </p:nvSpPr>
        <p:spPr>
          <a:xfrm flipH="1" flipV="1">
            <a:off x="8934607" y="1927618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29" name="Прямая соединительная линия 128"/>
          <p:cNvCxnSpPr>
            <a:stCxn id="123" idx="6"/>
            <a:endCxn id="131" idx="2"/>
          </p:cNvCxnSpPr>
          <p:nvPr/>
        </p:nvCxnSpPr>
        <p:spPr>
          <a:xfrm>
            <a:off x="9397095" y="3621606"/>
            <a:ext cx="778531" cy="14334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0" name="Прямая соединительная линия 129"/>
          <p:cNvCxnSpPr>
            <a:stCxn id="121" idx="6"/>
            <a:endCxn id="123" idx="2"/>
          </p:cNvCxnSpPr>
          <p:nvPr/>
        </p:nvCxnSpPr>
        <p:spPr>
          <a:xfrm flipV="1">
            <a:off x="1807971" y="3621606"/>
            <a:ext cx="7076170" cy="7289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2" name="Прямоугольник 131"/>
          <p:cNvSpPr/>
          <p:nvPr/>
        </p:nvSpPr>
        <p:spPr>
          <a:xfrm>
            <a:off x="2688350" y="3959520"/>
            <a:ext cx="1327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Подписание</a:t>
            </a:r>
          </a:p>
          <a:p>
            <a:pPr>
              <a:defRPr sz="1000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PC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образцов</a:t>
            </a:r>
          </a:p>
        </p:txBody>
      </p:sp>
      <p:sp>
        <p:nvSpPr>
          <p:cNvPr id="133" name="Овал 132"/>
          <p:cNvSpPr/>
          <p:nvPr/>
        </p:nvSpPr>
        <p:spPr>
          <a:xfrm flipH="1" flipV="1">
            <a:off x="2020569" y="3575596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34" name="Прямая соединительная линия 133"/>
          <p:cNvCxnSpPr/>
          <p:nvPr/>
        </p:nvCxnSpPr>
        <p:spPr>
          <a:xfrm flipH="1">
            <a:off x="2084884" y="3695522"/>
            <a:ext cx="2252" cy="269980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5" name="Прямоугольник 134"/>
          <p:cNvSpPr/>
          <p:nvPr/>
        </p:nvSpPr>
        <p:spPr>
          <a:xfrm>
            <a:off x="1439269" y="3959520"/>
            <a:ext cx="1313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Подписание</a:t>
            </a:r>
          </a:p>
          <a:p>
            <a:pPr>
              <a:defRPr sz="1000"/>
            </a:pP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SW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образцов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6966023" y="1017749"/>
            <a:ext cx="2758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ЗАПУСК 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ПРОИЗВОДСТВА</a:t>
            </a:r>
            <a:endParaRPr lang="en-US" sz="1000" dirty="0">
              <a:latin typeface="Century Gothic" panose="020B0502020202020204" pitchFamily="34" charset="0"/>
              <a:cs typeface="Arial"/>
            </a:endParaRP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ОСНАСТКИ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 </a:t>
            </a:r>
          </a:p>
        </p:txBody>
      </p:sp>
      <p:sp>
        <p:nvSpPr>
          <p:cNvPr id="137" name="Овал 136"/>
          <p:cNvSpPr/>
          <p:nvPr/>
        </p:nvSpPr>
        <p:spPr>
          <a:xfrm>
            <a:off x="6541982" y="1115448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38" name="Рисунок 13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03" y="1238598"/>
            <a:ext cx="184567" cy="184567"/>
          </a:xfrm>
          <a:prstGeom prst="rect">
            <a:avLst/>
          </a:prstGeom>
        </p:spPr>
      </p:pic>
      <p:cxnSp>
        <p:nvCxnSpPr>
          <p:cNvPr id="139" name="Прямая соединительная линия 138"/>
          <p:cNvCxnSpPr/>
          <p:nvPr/>
        </p:nvCxnSpPr>
        <p:spPr>
          <a:xfrm>
            <a:off x="7282897" y="1562917"/>
            <a:ext cx="1" cy="15210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0" name="Прямоугольник 139"/>
          <p:cNvSpPr/>
          <p:nvPr/>
        </p:nvSpPr>
        <p:spPr>
          <a:xfrm>
            <a:off x="8792828" y="2759293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СБОРКА</a:t>
            </a:r>
            <a:r>
              <a:rPr lang="en-US" sz="1000" dirty="0">
                <a:latin typeface="Century Gothic" panose="020B0502020202020204" pitchFamily="34" charset="0"/>
                <a:cs typeface="Arial"/>
              </a:rPr>
              <a:t> VC</a:t>
            </a:r>
            <a:endParaRPr lang="ru-RU" sz="1000" dirty="0">
              <a:latin typeface="Century Gothic" panose="020B0502020202020204" pitchFamily="34" charset="0"/>
              <a:cs typeface="Arial"/>
            </a:endParaRP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АВТОМОБИЛЕЙ</a:t>
            </a:r>
          </a:p>
        </p:txBody>
      </p:sp>
      <p:sp>
        <p:nvSpPr>
          <p:cNvPr id="141" name="Овал 140"/>
          <p:cNvSpPr/>
          <p:nvPr/>
        </p:nvSpPr>
        <p:spPr>
          <a:xfrm>
            <a:off x="8374346" y="2756131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2" name="Прямая соединительная линия 141"/>
          <p:cNvCxnSpPr/>
          <p:nvPr/>
        </p:nvCxnSpPr>
        <p:spPr>
          <a:xfrm>
            <a:off x="9127458" y="3212677"/>
            <a:ext cx="1" cy="15210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3" name="Прямоугольник 142"/>
          <p:cNvSpPr/>
          <p:nvPr/>
        </p:nvSpPr>
        <p:spPr>
          <a:xfrm>
            <a:off x="1202398" y="2777797"/>
            <a:ext cx="739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ЗАПУСК 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СЕРИИ</a:t>
            </a:r>
          </a:p>
        </p:txBody>
      </p:sp>
      <p:sp>
        <p:nvSpPr>
          <p:cNvPr id="144" name="Овал 143"/>
          <p:cNvSpPr/>
          <p:nvPr/>
        </p:nvSpPr>
        <p:spPr>
          <a:xfrm>
            <a:off x="752201" y="2747819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5" name="Рисунок 14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1" y="2870969"/>
            <a:ext cx="184567" cy="184567"/>
          </a:xfrm>
          <a:prstGeom prst="rect">
            <a:avLst/>
          </a:prstGeom>
        </p:spPr>
      </p:pic>
      <p:cxnSp>
        <p:nvCxnSpPr>
          <p:cNvPr id="146" name="Прямая соединительная линия 145"/>
          <p:cNvCxnSpPr/>
          <p:nvPr/>
        </p:nvCxnSpPr>
        <p:spPr>
          <a:xfrm>
            <a:off x="1568940" y="3216003"/>
            <a:ext cx="1" cy="15210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7" name="Прямоугольник 146"/>
          <p:cNvSpPr/>
          <p:nvPr/>
        </p:nvSpPr>
        <p:spPr>
          <a:xfrm>
            <a:off x="4015866" y="1186223"/>
            <a:ext cx="1042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dirty="0">
                <a:latin typeface="Century Gothic" panose="020B0502020202020204" pitchFamily="34" charset="0"/>
                <a:cs typeface="Arial"/>
              </a:rPr>
              <a:t>НОМИНАЦИЯ</a:t>
            </a:r>
          </a:p>
        </p:txBody>
      </p:sp>
      <p:sp>
        <p:nvSpPr>
          <p:cNvPr id="148" name="Овал 147"/>
          <p:cNvSpPr/>
          <p:nvPr/>
        </p:nvSpPr>
        <p:spPr>
          <a:xfrm>
            <a:off x="3544495" y="1120825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49" name="Прямая соединительная линия 148"/>
          <p:cNvCxnSpPr/>
          <p:nvPr/>
        </p:nvCxnSpPr>
        <p:spPr>
          <a:xfrm>
            <a:off x="4330966" y="1580089"/>
            <a:ext cx="1" cy="152108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0" name="Рисунок 1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672" y="1196488"/>
            <a:ext cx="299987" cy="299987"/>
          </a:xfrm>
          <a:prstGeom prst="rect">
            <a:avLst/>
          </a:prstGeom>
        </p:spPr>
      </p:pic>
      <p:pic>
        <p:nvPicPr>
          <p:cNvPr id="151" name="Рисунок 15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37" y="2797953"/>
            <a:ext cx="364043" cy="364261"/>
          </a:xfrm>
          <a:prstGeom prst="rect">
            <a:avLst/>
          </a:prstGeom>
        </p:spPr>
      </p:pic>
      <p:sp>
        <p:nvSpPr>
          <p:cNvPr id="152" name="Прямоугольник 151"/>
          <p:cNvSpPr/>
          <p:nvPr/>
        </p:nvSpPr>
        <p:spPr>
          <a:xfrm>
            <a:off x="8356123" y="2465718"/>
            <a:ext cx="4956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VC</a:t>
            </a:r>
            <a:endParaRPr lang="ru-RU" sz="1600" dirty="0"/>
          </a:p>
        </p:txBody>
      </p:sp>
      <p:sp>
        <p:nvSpPr>
          <p:cNvPr id="153" name="Прямоугольник 152"/>
          <p:cNvSpPr/>
          <p:nvPr/>
        </p:nvSpPr>
        <p:spPr>
          <a:xfrm>
            <a:off x="4774894" y="2760173"/>
            <a:ext cx="11721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СБОРКА</a:t>
            </a:r>
            <a:r>
              <a:rPr lang="en-US" sz="1000" dirty="0">
                <a:latin typeface="Century Gothic" panose="020B0502020202020204" pitchFamily="34" charset="0"/>
                <a:cs typeface="Arial"/>
              </a:rPr>
              <a:t> </a:t>
            </a:r>
            <a:r>
              <a:rPr lang="ru-RU" sz="1000" dirty="0">
                <a:latin typeface="Century Gothic" panose="020B0502020202020204" pitchFamily="34" charset="0"/>
                <a:cs typeface="Arial"/>
              </a:rPr>
              <a:t>РТ2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АВТОМОБИЛЕЙ</a:t>
            </a:r>
          </a:p>
        </p:txBody>
      </p:sp>
      <p:sp>
        <p:nvSpPr>
          <p:cNvPr id="154" name="Овал 153"/>
          <p:cNvSpPr/>
          <p:nvPr/>
        </p:nvSpPr>
        <p:spPr>
          <a:xfrm>
            <a:off x="4371132" y="2753299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55" name="Прямая соединительная линия 154"/>
          <p:cNvCxnSpPr/>
          <p:nvPr/>
        </p:nvCxnSpPr>
        <p:spPr>
          <a:xfrm>
            <a:off x="5064018" y="3225099"/>
            <a:ext cx="0" cy="345717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6" name="Рисунок 15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181" y="2790239"/>
            <a:ext cx="364043" cy="364261"/>
          </a:xfrm>
          <a:prstGeom prst="rect">
            <a:avLst/>
          </a:prstGeom>
        </p:spPr>
      </p:pic>
      <p:sp>
        <p:nvSpPr>
          <p:cNvPr id="157" name="Прямоугольник 156"/>
          <p:cNvSpPr/>
          <p:nvPr/>
        </p:nvSpPr>
        <p:spPr>
          <a:xfrm>
            <a:off x="4340521" y="2479829"/>
            <a:ext cx="5084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РТ2</a:t>
            </a:r>
            <a:endParaRPr lang="ru-RU" sz="1600" dirty="0"/>
          </a:p>
        </p:txBody>
      </p:sp>
      <p:sp>
        <p:nvSpPr>
          <p:cNvPr id="158" name="Прямоугольник 157"/>
          <p:cNvSpPr/>
          <p:nvPr/>
        </p:nvSpPr>
        <p:spPr>
          <a:xfrm>
            <a:off x="3072121" y="2705176"/>
            <a:ext cx="121860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СБОРКА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ПРЕДСЕРИЙНЫХ</a:t>
            </a:r>
          </a:p>
          <a:p>
            <a:pPr>
              <a:defRPr sz="1000"/>
            </a:pPr>
            <a:r>
              <a:rPr lang="ru-RU" sz="1000" dirty="0">
                <a:latin typeface="Century Gothic" panose="020B0502020202020204" pitchFamily="34" charset="0"/>
                <a:cs typeface="Arial"/>
              </a:rPr>
              <a:t>АВТОМОБИЛЕЙ</a:t>
            </a:r>
          </a:p>
        </p:txBody>
      </p:sp>
      <p:sp>
        <p:nvSpPr>
          <p:cNvPr id="159" name="Овал 158"/>
          <p:cNvSpPr/>
          <p:nvPr/>
        </p:nvSpPr>
        <p:spPr>
          <a:xfrm>
            <a:off x="2670583" y="2761014"/>
            <a:ext cx="438140" cy="438140"/>
          </a:xfrm>
          <a:prstGeom prst="ellipse">
            <a:avLst/>
          </a:prstGeom>
          <a:solidFill>
            <a:schemeClr val="bg1">
              <a:lumMod val="8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160" name="Прямая соединительная линия 159"/>
          <p:cNvCxnSpPr/>
          <p:nvPr/>
        </p:nvCxnSpPr>
        <p:spPr>
          <a:xfrm>
            <a:off x="2886548" y="3247068"/>
            <a:ext cx="0" cy="712335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61" name="Рисунок 16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55" y="2781927"/>
            <a:ext cx="364043" cy="364261"/>
          </a:xfrm>
          <a:prstGeom prst="rect">
            <a:avLst/>
          </a:prstGeom>
        </p:spPr>
      </p:pic>
      <p:sp>
        <p:nvSpPr>
          <p:cNvPr id="162" name="Овал 161"/>
          <p:cNvSpPr/>
          <p:nvPr/>
        </p:nvSpPr>
        <p:spPr>
          <a:xfrm flipH="1" flipV="1">
            <a:off x="4999254" y="3554295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3" name="Прямоугольник 162"/>
          <p:cNvSpPr/>
          <p:nvPr/>
        </p:nvSpPr>
        <p:spPr>
          <a:xfrm>
            <a:off x="8876988" y="3959520"/>
            <a:ext cx="1243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Поставка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VC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образцов</a:t>
            </a:r>
          </a:p>
          <a:p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4" name="Прямая соединительная линия 163"/>
          <p:cNvCxnSpPr/>
          <p:nvPr/>
        </p:nvCxnSpPr>
        <p:spPr>
          <a:xfrm>
            <a:off x="9124988" y="3880517"/>
            <a:ext cx="2470" cy="78886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5" name="Скругленный прямоугольник 164"/>
          <p:cNvSpPr/>
          <p:nvPr/>
        </p:nvSpPr>
        <p:spPr>
          <a:xfrm>
            <a:off x="3085744" y="3544838"/>
            <a:ext cx="1749134" cy="1881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6" name="Прямоугольник 165"/>
          <p:cNvSpPr/>
          <p:nvPr/>
        </p:nvSpPr>
        <p:spPr>
          <a:xfrm>
            <a:off x="3048421" y="3540080"/>
            <a:ext cx="182293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800" b="1" dirty="0">
                <a:solidFill>
                  <a:srgbClr val="FC4F00"/>
                </a:solidFill>
                <a:latin typeface="Century Gothic" panose="020B0502020202020204" pitchFamily="34" charset="0"/>
              </a:rPr>
              <a:t>СЕРТИФИКАЦИЯ В СОСТАВЕ А/М</a:t>
            </a:r>
          </a:p>
        </p:txBody>
      </p:sp>
      <p:sp>
        <p:nvSpPr>
          <p:cNvPr id="167" name="Скругленный прямоугольник 166"/>
          <p:cNvSpPr/>
          <p:nvPr/>
        </p:nvSpPr>
        <p:spPr>
          <a:xfrm>
            <a:off x="6590051" y="3546161"/>
            <a:ext cx="1931106" cy="18817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68" name="Прямоугольник 167"/>
          <p:cNvSpPr/>
          <p:nvPr/>
        </p:nvSpPr>
        <p:spPr>
          <a:xfrm>
            <a:off x="6624011" y="3525241"/>
            <a:ext cx="185820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000"/>
            </a:pPr>
            <a:r>
              <a:rPr lang="ru-RU" sz="800" b="1" dirty="0">
                <a:solidFill>
                  <a:srgbClr val="FC4F00"/>
                </a:solidFill>
                <a:latin typeface="Century Gothic" panose="020B0502020202020204" pitchFamily="34" charset="0"/>
              </a:rPr>
              <a:t>КОМПОНЕНТНАЯ СЕРТИФИКАЦИЯ</a:t>
            </a:r>
          </a:p>
        </p:txBody>
      </p:sp>
      <p:sp>
        <p:nvSpPr>
          <p:cNvPr id="169" name="Овал 168"/>
          <p:cNvSpPr/>
          <p:nvPr/>
        </p:nvSpPr>
        <p:spPr>
          <a:xfrm flipH="1" flipV="1">
            <a:off x="2816384" y="3568628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0" name="Прямоугольник 169"/>
          <p:cNvSpPr/>
          <p:nvPr/>
        </p:nvSpPr>
        <p:spPr>
          <a:xfrm>
            <a:off x="4758704" y="3959520"/>
            <a:ext cx="1228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Поставка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РТ2 образцов</a:t>
            </a:r>
          </a:p>
          <a:p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1" name="Прямая соединительная линия 170"/>
          <p:cNvCxnSpPr/>
          <p:nvPr/>
        </p:nvCxnSpPr>
        <p:spPr>
          <a:xfrm>
            <a:off x="5334932" y="3644341"/>
            <a:ext cx="859" cy="315062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2" name="Овал 171"/>
          <p:cNvSpPr/>
          <p:nvPr/>
        </p:nvSpPr>
        <p:spPr>
          <a:xfrm flipH="1" flipV="1">
            <a:off x="5265806" y="3561463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3" name="Прямоугольник 172"/>
          <p:cNvSpPr/>
          <p:nvPr/>
        </p:nvSpPr>
        <p:spPr>
          <a:xfrm>
            <a:off x="5897457" y="3959520"/>
            <a:ext cx="11801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Поставка</a:t>
            </a:r>
            <a:r>
              <a:rPr lang="en-US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ru-RU" sz="1200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ru-RU" sz="12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РТ1образцов</a:t>
            </a:r>
          </a:p>
          <a:p>
            <a:endParaRPr lang="ru-RU" sz="12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4" name="Прямая соединительная линия 173"/>
          <p:cNvCxnSpPr/>
          <p:nvPr/>
        </p:nvCxnSpPr>
        <p:spPr>
          <a:xfrm flipH="1">
            <a:off x="6199095" y="3641816"/>
            <a:ext cx="2362" cy="317587"/>
          </a:xfrm>
          <a:prstGeom prst="line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5" name="Овал 174"/>
          <p:cNvSpPr/>
          <p:nvPr/>
        </p:nvSpPr>
        <p:spPr>
          <a:xfrm flipH="1" flipV="1">
            <a:off x="6131785" y="3554296"/>
            <a:ext cx="134619" cy="134619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79" name="Прямоугольник 178"/>
          <p:cNvSpPr/>
          <p:nvPr/>
        </p:nvSpPr>
        <p:spPr>
          <a:xfrm>
            <a:off x="746759" y="4859659"/>
            <a:ext cx="14978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631D"/>
              </a:buClr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на текущий момент выполнены </a:t>
            </a:r>
            <a:r>
              <a:rPr lang="ru-RU" sz="1200" b="1" dirty="0" err="1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предпроектные</a:t>
            </a: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 работы</a:t>
            </a:r>
          </a:p>
          <a:p>
            <a:pPr marL="342900" indent="-342900">
              <a:buClr>
                <a:srgbClr val="FF631D"/>
              </a:buClr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разработан и испытан на объектах платных дорог полнофункциональный прототип</a:t>
            </a:r>
          </a:p>
          <a:p>
            <a:pPr marL="342900" indent="-342900">
              <a:buClr>
                <a:srgbClr val="FF631D"/>
              </a:buClr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подобрана вся элементная база устройства и разработано программное обеспечение</a:t>
            </a:r>
          </a:p>
          <a:p>
            <a:pPr marL="342900" indent="-342900">
              <a:buClr>
                <a:srgbClr val="FF631D"/>
              </a:buClr>
              <a:buFont typeface="Arial" panose="020B0604020202020204" pitchFamily="34" charset="0"/>
              <a:buChar char="•"/>
              <a:defRPr sz="2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rPr lang="ru-RU" sz="1200" b="1" dirty="0">
                <a:solidFill>
                  <a:srgbClr val="001C74"/>
                </a:solidFill>
                <a:latin typeface="Century Gothic" panose="020B0502020202020204" pitchFamily="34" charset="0"/>
                <a:sym typeface="Montserrat SemiBold"/>
              </a:rPr>
              <a:t>проработана схема производства устройства на существующих линиях</a:t>
            </a:r>
          </a:p>
        </p:txBody>
      </p:sp>
      <p:sp>
        <p:nvSpPr>
          <p:cNvPr id="78" name="Дуга 77"/>
          <p:cNvSpPr/>
          <p:nvPr/>
        </p:nvSpPr>
        <p:spPr>
          <a:xfrm>
            <a:off x="9392504" y="1984883"/>
            <a:ext cx="1651055" cy="1651055"/>
          </a:xfrm>
          <a:prstGeom prst="arc">
            <a:avLst>
              <a:gd name="adj1" fmla="val 16125037"/>
              <a:gd name="adj2" fmla="val 5584483"/>
            </a:avLst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68030869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>
            <a:extLst>
              <a:ext uri="{FF2B5EF4-FFF2-40B4-BE49-F238E27FC236}">
                <a16:creationId xmlns:a16="http://schemas.microsoft.com/office/drawing/2014/main" id="{DF1F24FF-617C-4DAC-9E4F-2A2927A44540}"/>
              </a:ext>
            </a:extLst>
          </p:cNvPr>
          <p:cNvSpPr txBox="1">
            <a:spLocks/>
          </p:cNvSpPr>
          <p:nvPr/>
        </p:nvSpPr>
        <p:spPr>
          <a:xfrm>
            <a:off x="850623" y="4900555"/>
            <a:ext cx="8445777" cy="115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1873539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746760" y="3209926"/>
            <a:ext cx="2474905" cy="3095624"/>
            <a:chOff x="746760" y="1752600"/>
            <a:chExt cx="3154680" cy="448055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1031387" y="1791720"/>
              <a:ext cx="2827019" cy="1009765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solidFill>
                    <a:srgbClr val="001C74"/>
                  </a:solidFill>
                  <a:latin typeface="Century Gothic" panose="020B0502020202020204" pitchFamily="34" charset="0"/>
                </a:rPr>
                <a:t>Создание инфраструктуры</a:t>
              </a:r>
            </a:p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b="1" dirty="0">
                  <a:solidFill>
                    <a:srgbClr val="FF631D"/>
                  </a:solidFill>
                  <a:latin typeface="Century Gothic" panose="020B0502020202020204" pitchFamily="34" charset="0"/>
                  <a:sym typeface="Montserrat Bold"/>
                </a:rPr>
                <a:t>ГК «АВТОДОР»</a:t>
              </a:r>
            </a:p>
          </p:txBody>
        </p:sp>
      </p:grpSp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449791" y="2513131"/>
            <a:ext cx="315468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001C74"/>
                </a:solidFill>
              </a:rPr>
              <a:t>Нормативное </a:t>
            </a:r>
            <a:endParaRPr lang="en-US" sz="1200" b="1" dirty="0">
              <a:solidFill>
                <a:srgbClr val="001C74"/>
              </a:solidFill>
            </a:endParaRPr>
          </a:p>
          <a:p>
            <a:pPr algn="ctr"/>
            <a:r>
              <a:rPr lang="ru-RU" sz="1200" b="1" dirty="0">
                <a:solidFill>
                  <a:srgbClr val="001C74"/>
                </a:solidFill>
              </a:rPr>
              <a:t>регулирование</a:t>
            </a:r>
          </a:p>
          <a:p>
            <a:pPr algn="ctr"/>
            <a:r>
              <a:rPr lang="ru-RU" sz="1400" b="1" dirty="0">
                <a:solidFill>
                  <a:srgbClr val="001C74"/>
                </a:solidFill>
              </a:rPr>
              <a:t> 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3528063" y="3209925"/>
            <a:ext cx="2474905" cy="3095625"/>
            <a:chOff x="4591050" y="1752600"/>
            <a:chExt cx="3154680" cy="4480559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459105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50000"/>
                    <a:lumOff val="5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591050" y="1752600"/>
              <a:ext cx="66978" cy="4480559"/>
            </a:xfrm>
            <a:prstGeom prst="rect">
              <a:avLst/>
            </a:prstGeom>
            <a:solidFill>
              <a:srgbClr val="2B78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4788368" y="1798545"/>
              <a:ext cx="2827019" cy="1697517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</a:rPr>
                <a:t>Эксплуатация инфраструктуры</a:t>
              </a:r>
              <a:endParaRPr lang="en-US" sz="1200" dirty="0">
                <a:latin typeface="Century Gothic" panose="020B0502020202020204" pitchFamily="34" charset="0"/>
                <a:ea typeface="Montserrat Bold"/>
                <a:cs typeface="Montserrat Bold"/>
              </a:endParaRPr>
            </a:p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</a:rPr>
                <a:t>Оператор системы</a:t>
              </a:r>
            </a:p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b="1" dirty="0">
                  <a:solidFill>
                    <a:srgbClr val="FF631D"/>
                  </a:solidFill>
                  <a:latin typeface="Century Gothic" panose="020B0502020202020204" pitchFamily="34" charset="0"/>
                  <a:ea typeface="Montserrat Medium"/>
                  <a:cs typeface="Montserrat Medium"/>
                  <a:sym typeface="Montserrat Bold"/>
                </a:rPr>
                <a:t>ООО «АВТОДОР-ПЛАТНЫЕ ДОРОГИ»</a:t>
              </a:r>
            </a:p>
          </p:txBody>
        </p:sp>
      </p:grpSp>
      <p:sp>
        <p:nvSpPr>
          <p:cNvPr id="28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3188175" y="2435240"/>
            <a:ext cx="3154680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B78F5"/>
                </a:solidFill>
              </a:rPr>
              <a:t>Координация</a:t>
            </a:r>
          </a:p>
          <a:p>
            <a:pPr algn="ctr"/>
            <a:r>
              <a:rPr lang="ru-RU" sz="1200" b="1" dirty="0">
                <a:solidFill>
                  <a:srgbClr val="2B78F5"/>
                </a:solidFill>
              </a:rPr>
              <a:t>проекта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309366" y="3209925"/>
            <a:ext cx="2399557" cy="3095625"/>
            <a:chOff x="8435340" y="1752600"/>
            <a:chExt cx="3154680" cy="4480559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843534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2BB8EE">
                    <a:alpha val="20000"/>
                    <a:lumMod val="30000"/>
                    <a:lumOff val="7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8435340" y="1752600"/>
              <a:ext cx="66978" cy="4480559"/>
            </a:xfrm>
            <a:prstGeom prst="rect">
              <a:avLst/>
            </a:prstGeom>
            <a:solidFill>
              <a:srgbClr val="2BB8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8435340" y="1834574"/>
              <a:ext cx="2827019" cy="533452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algn="ctr"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b="1" dirty="0">
                  <a:solidFill>
                    <a:srgbClr val="FF631D"/>
                  </a:solidFill>
                  <a:latin typeface="Century Gothic" panose="020B0502020202020204" pitchFamily="34" charset="0"/>
                  <a:ea typeface="Montserrat Medium"/>
                  <a:cs typeface="Montserrat Medium"/>
                  <a:sym typeface="Montserrat Bold"/>
                </a:rPr>
                <a:t>ООО «НПП «ИТЭЛМА»</a:t>
              </a:r>
            </a:p>
          </p:txBody>
        </p:sp>
      </p:grpSp>
      <p:sp>
        <p:nvSpPr>
          <p:cNvPr id="33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6125284" y="2591022"/>
            <a:ext cx="2819886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00" b="1" dirty="0">
                <a:solidFill>
                  <a:srgbClr val="2BB8EE"/>
                </a:solidFill>
              </a:rPr>
              <a:t>Техническая реализация бортового оборудования </a:t>
            </a:r>
            <a:endParaRPr lang="en-US" sz="1200" b="1" dirty="0">
              <a:solidFill>
                <a:srgbClr val="2BB8EE"/>
              </a:solidFill>
            </a:endParaRPr>
          </a:p>
          <a:p>
            <a:pPr algn="ctr"/>
            <a:r>
              <a:rPr lang="ru-RU" sz="1200" b="1" dirty="0">
                <a:solidFill>
                  <a:srgbClr val="2BB8EE"/>
                </a:solidFill>
              </a:rPr>
              <a:t>и ПО транспортного средства блока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9015321" y="3209925"/>
            <a:ext cx="2474905" cy="3095625"/>
            <a:chOff x="746760" y="1752600"/>
            <a:chExt cx="3154680" cy="4480559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746760" y="1752600"/>
              <a:ext cx="3154680" cy="4480559"/>
            </a:xfrm>
            <a:prstGeom prst="rect">
              <a:avLst/>
            </a:prstGeom>
            <a:gradFill flip="none" rotWithShape="1">
              <a:gsLst>
                <a:gs pos="47000">
                  <a:schemeClr val="bg1">
                    <a:alpha val="97000"/>
                  </a:schemeClr>
                </a:gs>
                <a:gs pos="100000">
                  <a:srgbClr val="001C74">
                    <a:lumMod val="20000"/>
                    <a:lumOff val="80000"/>
                    <a:alpha val="20000"/>
                  </a:srgbClr>
                </a:gs>
              </a:gsLst>
              <a:lin ang="5400000" scaled="1"/>
              <a:tileRect/>
            </a:gra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46760" y="1752600"/>
              <a:ext cx="66978" cy="4480559"/>
            </a:xfrm>
            <a:prstGeom prst="rect">
              <a:avLst/>
            </a:prstGeom>
            <a:solidFill>
              <a:srgbClr val="001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53">
              <a:extLst>
                <a:ext uri="{FF2B5EF4-FFF2-40B4-BE49-F238E27FC236}">
                  <a16:creationId xmlns:a16="http://schemas.microsoft.com/office/drawing/2014/main" id="{BAD685D2-6ABB-428D-AEC5-D3AEB91A9F8B}"/>
                </a:ext>
              </a:extLst>
            </p:cNvPr>
            <p:cNvSpPr/>
            <p:nvPr/>
          </p:nvSpPr>
          <p:spPr>
            <a:xfrm>
              <a:off x="944078" y="1834574"/>
              <a:ext cx="2827019" cy="4037732"/>
            </a:xfrm>
            <a:custGeom>
              <a:avLst/>
              <a:gdLst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0 w 4293811"/>
                <a:gd name="connsiteY4" fmla="*/ 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91440 w 4293811"/>
                <a:gd name="connsiteY4" fmla="*/ 9144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4" fmla="*/ 15240 w 4293811"/>
                <a:gd name="connsiteY4" fmla="*/ 584200 h 1471722"/>
                <a:gd name="connsiteX0" fmla="*/ 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792480 w 4293811"/>
                <a:gd name="connsiteY0" fmla="*/ 0 h 1471722"/>
                <a:gd name="connsiteX1" fmla="*/ 4293811 w 4293811"/>
                <a:gd name="connsiteY1" fmla="*/ 0 h 1471722"/>
                <a:gd name="connsiteX2" fmla="*/ 4293811 w 4293811"/>
                <a:gd name="connsiteY2" fmla="*/ 1471722 h 1471722"/>
                <a:gd name="connsiteX3" fmla="*/ 0 w 4293811"/>
                <a:gd name="connsiteY3" fmla="*/ 1471722 h 1471722"/>
                <a:gd name="connsiteX0" fmla="*/ 0 w 3501331"/>
                <a:gd name="connsiteY0" fmla="*/ 0 h 1471722"/>
                <a:gd name="connsiteX1" fmla="*/ 3501331 w 3501331"/>
                <a:gd name="connsiteY1" fmla="*/ 0 h 1471722"/>
                <a:gd name="connsiteX2" fmla="*/ 3501331 w 3501331"/>
                <a:gd name="connsiteY2" fmla="*/ 1471722 h 1471722"/>
                <a:gd name="connsiteX3" fmla="*/ 15240 w 3501331"/>
                <a:gd name="connsiteY3" fmla="*/ 1471722 h 1471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1331" h="1471722">
                  <a:moveTo>
                    <a:pt x="0" y="0"/>
                  </a:moveTo>
                  <a:lnTo>
                    <a:pt x="3501331" y="0"/>
                  </a:lnTo>
                  <a:lnTo>
                    <a:pt x="3501331" y="1471722"/>
                  </a:lnTo>
                  <a:lnTo>
                    <a:pt x="15240" y="1471722"/>
                  </a:lnTo>
                </a:path>
              </a:pathLst>
            </a:custGeom>
            <a:noFill/>
            <a:ln w="12700">
              <a:noFill/>
            </a:ln>
          </p:spPr>
          <p:txBody>
            <a:bodyPr wrap="square" lIns="90000" tIns="46800" rIns="90000" bIns="46800" anchor="t">
              <a:spAutoFit/>
            </a:bodyPr>
            <a:lstStyle/>
            <a:p>
              <a:pPr algn="ctr"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b="1" dirty="0">
                  <a:solidFill>
                    <a:srgbClr val="FF631D"/>
                  </a:solidFill>
                  <a:latin typeface="Century Gothic" panose="020B0502020202020204" pitchFamily="34" charset="0"/>
                  <a:ea typeface="Montserrat Bold"/>
                  <a:cs typeface="Montserrat Bold"/>
                  <a:sym typeface="Montserrat Bold"/>
                </a:rPr>
                <a:t>Автопроизводитель</a:t>
              </a:r>
            </a:p>
            <a:p>
              <a:pPr>
                <a:lnSpc>
                  <a:spcPts val="2500"/>
                </a:lnSpc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endParaRPr lang="ru-RU" sz="1200" dirty="0">
                <a:latin typeface="Century Gothic" panose="020B0502020202020204" pitchFamily="34" charset="0"/>
                <a:ea typeface="Montserrat Bold"/>
                <a:cs typeface="Montserrat Bold"/>
                <a:sym typeface="Montserrat Bold"/>
              </a:endParaRP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</a:rPr>
                <a:t>АО «АВТОВАЗ»</a:t>
              </a: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</a:rPr>
                <a:t>«Группа ГАЗ» </a:t>
              </a: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</a:rPr>
                <a:t>ПАО «КАМАЗ»</a:t>
              </a: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  <a:sym typeface="Montserrat Bold"/>
                </a:rPr>
                <a:t>АО «КАМА» (торговая марка «Атом») </a:t>
              </a: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  <a:sym typeface="Montserrat Bold"/>
                </a:rPr>
                <a:t>Китайские производители</a:t>
              </a:r>
            </a:p>
            <a:p>
              <a:pPr marL="342900" indent="-342900">
                <a:lnSpc>
                  <a:spcPct val="125000"/>
                </a:lnSpc>
                <a:buClr>
                  <a:srgbClr val="FB9D11"/>
                </a:buClr>
                <a:buFont typeface="Arial" panose="020B0604020202020204" pitchFamily="34" charset="0"/>
                <a:buChar char="•"/>
                <a:defRPr sz="2100"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rPr lang="ru-RU" sz="1200" dirty="0">
                  <a:latin typeface="Century Gothic" panose="020B0502020202020204" pitchFamily="34" charset="0"/>
                  <a:ea typeface="Montserrat Bold"/>
                  <a:cs typeface="Montserrat Bold"/>
                  <a:sym typeface="Montserrat Bold"/>
                </a:rPr>
                <a:t>Другие автопроизводители</a:t>
              </a:r>
              <a:endParaRPr lang="ru-RU" sz="1200" dirty="0">
                <a:solidFill>
                  <a:srgbClr val="FF5100"/>
                </a:solidFill>
                <a:latin typeface="Century Gothic" panose="020B0502020202020204" pitchFamily="34" charset="0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25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8863668" y="2591021"/>
            <a:ext cx="2778209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 sz="21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200" b="1" dirty="0">
                <a:solidFill>
                  <a:srgbClr val="001C74"/>
                </a:solidFill>
                <a:latin typeface="+mn-lt"/>
              </a:rPr>
              <a:t>Монтаж оборудования </a:t>
            </a:r>
          </a:p>
          <a:p>
            <a:pPr algn="ctr">
              <a:lnSpc>
                <a:spcPct val="100000"/>
              </a:lnSpc>
              <a:defRPr sz="2100"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rPr lang="ru-RU" sz="1200" b="1" dirty="0">
                <a:solidFill>
                  <a:srgbClr val="001C74"/>
                </a:solidFill>
                <a:latin typeface="+mn-lt"/>
              </a:rPr>
              <a:t>в транспортное средство на конвейере</a:t>
            </a:r>
          </a:p>
          <a:p>
            <a:pPr algn="ctr"/>
            <a:r>
              <a:rPr lang="ru-RU" sz="1200" b="1" dirty="0">
                <a:solidFill>
                  <a:srgbClr val="001C74"/>
                </a:solidFill>
                <a:latin typeface="+mn-lt"/>
              </a:rPr>
              <a:t> </a:t>
            </a:r>
          </a:p>
        </p:txBody>
      </p:sp>
      <p:sp>
        <p:nvSpPr>
          <p:cNvPr id="29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543327" y="157285"/>
            <a:ext cx="9238848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Цифровой радиоэлектронный идентификатор транспортного средства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708635" y="1633127"/>
            <a:ext cx="107815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1C74"/>
                </a:solidFill>
              </a:rPr>
              <a:t>Программно-аппаратный комплекс для дистанционной идентификации транспортного средства, состоящий из компонентов, интегрированных в транспортное средство, придорожной инфраструктуры и программного обеспечения, выполняющий функции оповещения водителя о дорожной обстановке, оплаты услуг и др.</a:t>
            </a:r>
          </a:p>
        </p:txBody>
      </p:sp>
      <p:grpSp>
        <p:nvGrpSpPr>
          <p:cNvPr id="34" name="Группа 33"/>
          <p:cNvGrpSpPr/>
          <p:nvPr/>
        </p:nvGrpSpPr>
        <p:grpSpPr>
          <a:xfrm>
            <a:off x="746761" y="957775"/>
            <a:ext cx="1603011" cy="518027"/>
            <a:chOff x="-3709228" y="3992250"/>
            <a:chExt cx="1573992" cy="59435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-3709228" y="3992250"/>
              <a:ext cx="1573992" cy="594359"/>
            </a:xfrm>
            <a:prstGeom prst="rect">
              <a:avLst/>
            </a:prstGeom>
            <a:solidFill>
              <a:srgbClr val="FF631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-3618825" y="4022484"/>
              <a:ext cx="1385422" cy="5620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100"/>
                </a:lnSpc>
                <a:defRPr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lang="ru-RU" dirty="0">
                  <a:latin typeface="Century Gothic" panose="020B0502020202020204" pitchFamily="34" charset="0"/>
                </a:rPr>
                <a:t>ЦРЭИТС</a:t>
              </a:r>
              <a:endParaRPr lang="ru-RU" dirty="0">
                <a:latin typeface="Century Gothic" panose="020B0502020202020204" pitchFamily="34" charset="0"/>
                <a:ea typeface="Montserrat Medium"/>
                <a:cs typeface="Montserrat Medium"/>
                <a:sym typeface="Montserrat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3670638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336" y="898633"/>
            <a:ext cx="1144905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05"/>
          <a:stretch/>
        </p:blipFill>
        <p:spPr bwMode="auto">
          <a:xfrm>
            <a:off x="553359" y="898633"/>
            <a:ext cx="11436027" cy="53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540336" y="899827"/>
            <a:ext cx="11449050" cy="5398477"/>
          </a:xfrm>
          <a:prstGeom prst="rect">
            <a:avLst/>
          </a:prstGeom>
          <a:gradFill>
            <a:gsLst>
              <a:gs pos="9000">
                <a:schemeClr val="accent1">
                  <a:alpha val="0"/>
                  <a:lumMod val="57000"/>
                  <a:lumOff val="43000"/>
                </a:schemeClr>
              </a:gs>
              <a:gs pos="34000">
                <a:srgbClr val="212B44">
                  <a:alpha val="90000"/>
                </a:srgbClr>
              </a:gs>
              <a:gs pos="80000">
                <a:schemeClr val="bg1">
                  <a:alpha val="0"/>
                </a:schemeClr>
              </a:gs>
              <a:gs pos="57000">
                <a:srgbClr val="384A6E">
                  <a:alpha val="79000"/>
                </a:srgbClr>
              </a:gs>
              <a:gs pos="100000">
                <a:schemeClr val="bg1">
                  <a:alpha val="0"/>
                </a:schemeClr>
              </a:gs>
            </a:gsLst>
            <a:lin ang="15600000" scaled="0"/>
          </a:gra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4" name="Овал 93"/>
          <p:cNvSpPr/>
          <p:nvPr/>
        </p:nvSpPr>
        <p:spPr>
          <a:xfrm>
            <a:off x="5134578" y="1499232"/>
            <a:ext cx="3937929" cy="3937929"/>
          </a:xfrm>
          <a:prstGeom prst="ellipse">
            <a:avLst/>
          </a:prstGeom>
          <a:solidFill>
            <a:srgbClr val="FC4F00">
              <a:alpha val="0"/>
            </a:srgbClr>
          </a:solidFill>
          <a:ln w="38100" cap="flat" cmpd="dbl">
            <a:solidFill>
              <a:srgbClr val="FB9D11"/>
            </a:solidFill>
            <a:prstDash val="sysDash"/>
            <a:miter lim="800000"/>
          </a:ln>
          <a:effectLst>
            <a:outerShdw blurRad="50800" dist="38100" dir="5400000" algn="t" rotWithShape="0">
              <a:prstClr val="black">
                <a:alpha val="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Montserrat Bold"/>
                <a:ea typeface="Montserrat Bold"/>
                <a:cs typeface="Montserrat Bold"/>
              </a:rPr>
              <a:t>Цифровая экосистема ЦРЭИТС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138027" y="1490302"/>
            <a:ext cx="3937928" cy="3937928"/>
          </a:xfrm>
          <a:prstGeom prst="ellipse">
            <a:avLst/>
          </a:prstGeom>
          <a:solidFill>
            <a:srgbClr val="D1E0FF">
              <a:alpha val="84000"/>
            </a:srgbClr>
          </a:solidFill>
          <a:ln w="38100" cap="flat" cmpd="dbl">
            <a:solidFill>
              <a:srgbClr val="FB9D11"/>
            </a:solidFill>
            <a:prstDash val="sysDash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3346916" y="1519947"/>
            <a:ext cx="3820873" cy="3820873"/>
          </a:xfrm>
          <a:prstGeom prst="ellipse">
            <a:avLst/>
          </a:prstGeom>
          <a:solidFill>
            <a:schemeClr val="bg1">
              <a:alpha val="71000"/>
            </a:schemeClr>
          </a:solidFill>
          <a:ln w="38100" cap="flat" cmpd="dbl">
            <a:solidFill>
              <a:srgbClr val="FC4F00"/>
            </a:solidFill>
            <a:prstDash val="sysDash"/>
            <a:miter lim="800000"/>
          </a:ln>
          <a:effectLst>
            <a:outerShdw blurRad="50800" dist="38100" dir="5400000" algn="t" rotWithShape="0">
              <a:prstClr val="black">
                <a:alpha val="27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847733" y="1142568"/>
            <a:ext cx="4723956" cy="717179"/>
          </a:xfrm>
          <a:prstGeom prst="roundRect">
            <a:avLst>
              <a:gd name="adj" fmla="val 50000"/>
            </a:avLst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125959" y="1260670"/>
            <a:ext cx="39941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Bold" panose="00000800000000000000" pitchFamily="2" charset="-52"/>
              </a:rPr>
              <a:t>Инфраструктура дороги, включая сервисы платных дорог и беспилотного транспорта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503024" y="4891863"/>
            <a:ext cx="5375557" cy="717179"/>
          </a:xfrm>
          <a:prstGeom prst="roundRect">
            <a:avLst>
              <a:gd name="adj" fmla="val 50000"/>
            </a:avLst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506472" y="5043012"/>
            <a:ext cx="53721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  <a:latin typeface="Montserrat Bold" panose="00000800000000000000" pitchFamily="2" charset="-52"/>
              </a:rPr>
              <a:t>Сервисы ГК «</a:t>
            </a:r>
            <a:r>
              <a:rPr lang="ru-RU" sz="1200" dirty="0" err="1">
                <a:solidFill>
                  <a:schemeClr val="bg1"/>
                </a:solidFill>
                <a:latin typeface="Montserrat Bold" panose="00000800000000000000" pitchFamily="2" charset="-52"/>
              </a:rPr>
              <a:t>Автодор</a:t>
            </a:r>
            <a:r>
              <a:rPr lang="ru-RU" sz="1200" dirty="0">
                <a:solidFill>
                  <a:schemeClr val="bg1"/>
                </a:solidFill>
                <a:latin typeface="Montserrat Bold" panose="00000800000000000000" pitchFamily="2" charset="-52"/>
              </a:rPr>
              <a:t>» и ООО «</a:t>
            </a:r>
            <a:r>
              <a:rPr lang="ru-RU" sz="1200" dirty="0" err="1">
                <a:solidFill>
                  <a:schemeClr val="bg1"/>
                </a:solidFill>
                <a:latin typeface="Montserrat Bold" panose="00000800000000000000" pitchFamily="2" charset="-52"/>
              </a:rPr>
              <a:t>Автодор</a:t>
            </a:r>
            <a:r>
              <a:rPr lang="ru-RU" sz="1200" dirty="0">
                <a:solidFill>
                  <a:schemeClr val="bg1"/>
                </a:solidFill>
                <a:latin typeface="Montserrat Bold" panose="00000800000000000000" pitchFamily="2" charset="-52"/>
              </a:rPr>
              <a:t> – Платные Дороги»,</a:t>
            </a:r>
          </a:p>
          <a:p>
            <a:pPr algn="ctr"/>
            <a:r>
              <a:rPr lang="ru-RU" sz="1200" dirty="0">
                <a:solidFill>
                  <a:schemeClr val="bg1"/>
                </a:solidFill>
                <a:latin typeface="Montserrat Bold" panose="00000800000000000000" pitchFamily="2" charset="-52"/>
              </a:rPr>
              <a:t>сервисы беспилотного транспорта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30" y="2789901"/>
            <a:ext cx="1177425" cy="117742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8" y="2895016"/>
            <a:ext cx="1333354" cy="1085731"/>
          </a:xfrm>
          <a:prstGeom prst="rect">
            <a:avLst/>
          </a:prstGeom>
        </p:spPr>
      </p:pic>
      <p:sp>
        <p:nvSpPr>
          <p:cNvPr id="46" name="Прямоугольник 45"/>
          <p:cNvSpPr/>
          <p:nvPr/>
        </p:nvSpPr>
        <p:spPr>
          <a:xfrm>
            <a:off x="3618237" y="2450222"/>
            <a:ext cx="16589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Montserrat Bold" panose="00000800000000000000" pitchFamily="2" charset="-52"/>
              </a:rPr>
              <a:t>Приемо-передатчик</a:t>
            </a:r>
          </a:p>
          <a:p>
            <a:pPr algn="ctr"/>
            <a:r>
              <a:rPr lang="ru-RU" sz="1000" dirty="0">
                <a:solidFill>
                  <a:schemeClr val="tx1"/>
                </a:solidFill>
                <a:latin typeface="Montserrat Bold" panose="00000800000000000000" pitchFamily="2" charset="-52"/>
              </a:rPr>
              <a:t>(ВЧ часть)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414791" y="2454017"/>
            <a:ext cx="2657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Montserrat Bold" panose="00000800000000000000" pitchFamily="2" charset="-52"/>
              </a:rPr>
              <a:t>Модем</a:t>
            </a:r>
            <a:endParaRPr lang="ru-RU" sz="900" dirty="0">
              <a:solidFill>
                <a:schemeClr val="tx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536304" y="2454496"/>
            <a:ext cx="12300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Вычислитель</a:t>
            </a:r>
          </a:p>
          <a:p>
            <a:pPr algn="ctr"/>
            <a:r>
              <a:rPr lang="ru-RU" sz="10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(НЧ часть)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5600396" y="2987090"/>
            <a:ext cx="10813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VIN</a:t>
            </a:r>
            <a:endParaRPr lang="ru-RU" sz="900" b="1" dirty="0">
              <a:solidFill>
                <a:schemeClr val="tx1"/>
              </a:solidFill>
              <a:latin typeface="Montserrat Bold" panose="00000800000000000000" pitchFamily="2" charset="-52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609410" y="3280005"/>
            <a:ext cx="10813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Сервис СВП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5476445" y="3581727"/>
            <a:ext cx="137254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Сервис парковки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5482502" y="3865835"/>
            <a:ext cx="13785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Montserrat Bold" panose="00000800000000000000" pitchFamily="2" charset="-52"/>
              </a:rPr>
              <a:t>Прочие сервисы</a:t>
            </a:r>
          </a:p>
        </p:txBody>
      </p:sp>
      <p:sp>
        <p:nvSpPr>
          <p:cNvPr id="77" name="Дуга 76"/>
          <p:cNvSpPr/>
          <p:nvPr/>
        </p:nvSpPr>
        <p:spPr>
          <a:xfrm rot="16386850">
            <a:off x="2366849" y="1435981"/>
            <a:ext cx="2112155" cy="2112156"/>
          </a:xfrm>
          <a:prstGeom prst="arc">
            <a:avLst>
              <a:gd name="adj1" fmla="val 16024934"/>
              <a:gd name="adj2" fmla="val 21512234"/>
            </a:avLst>
          </a:prstGeom>
          <a:noFill/>
          <a:ln w="381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8" name="Прямая со стрелкой 77"/>
          <p:cNvCxnSpPr/>
          <p:nvPr/>
        </p:nvCxnSpPr>
        <p:spPr>
          <a:xfrm>
            <a:off x="3005424" y="3178452"/>
            <a:ext cx="353336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Дуга 78"/>
          <p:cNvSpPr/>
          <p:nvPr/>
        </p:nvSpPr>
        <p:spPr>
          <a:xfrm rot="5400000">
            <a:off x="8072824" y="3221152"/>
            <a:ext cx="2112155" cy="2112156"/>
          </a:xfrm>
          <a:prstGeom prst="arc">
            <a:avLst>
              <a:gd name="adj1" fmla="val 16161321"/>
              <a:gd name="adj2" fmla="val 21512234"/>
            </a:avLst>
          </a:prstGeom>
          <a:noFill/>
          <a:ln w="381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9128902" y="3175282"/>
            <a:ext cx="353336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8695224" y="5333307"/>
            <a:ext cx="484636" cy="0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2" name="Прямая со стрелкой 81"/>
          <p:cNvCxnSpPr/>
          <p:nvPr/>
        </p:nvCxnSpPr>
        <p:spPr>
          <a:xfrm flipH="1" flipV="1">
            <a:off x="10178766" y="4219396"/>
            <a:ext cx="6213" cy="57833"/>
          </a:xfrm>
          <a:prstGeom prst="straightConnector1">
            <a:avLst/>
          </a:prstGeom>
          <a:noFill/>
          <a:ln w="38100" cap="flat">
            <a:solidFill>
              <a:schemeClr val="bg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3" name="Прямая со стрелкой 82"/>
          <p:cNvCxnSpPr/>
          <p:nvPr/>
        </p:nvCxnSpPr>
        <p:spPr>
          <a:xfrm>
            <a:off x="3442087" y="1434683"/>
            <a:ext cx="340867" cy="5218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5" name="Прямая со стрелкой 84"/>
          <p:cNvCxnSpPr/>
          <p:nvPr/>
        </p:nvCxnSpPr>
        <p:spPr>
          <a:xfrm flipH="1">
            <a:off x="2367684" y="2464803"/>
            <a:ext cx="643" cy="5451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6" name="Прямоугольник 85"/>
          <p:cNvSpPr/>
          <p:nvPr/>
        </p:nvSpPr>
        <p:spPr>
          <a:xfrm>
            <a:off x="6984180" y="2017573"/>
            <a:ext cx="1390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 Bold" panose="00000800000000000000" pitchFamily="2" charset="-52"/>
              </a:rPr>
              <a:t>БТС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3989928" y="1992975"/>
            <a:ext cx="1390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Montserrat Bold" panose="00000800000000000000" pitchFamily="2" charset="-52"/>
              </a:rPr>
              <a:t>ЦРЭИТС</a:t>
            </a:r>
          </a:p>
        </p:txBody>
      </p:sp>
      <p:sp>
        <p:nvSpPr>
          <p:cNvPr id="88" name="Прямоугольник 87"/>
          <p:cNvSpPr/>
          <p:nvPr/>
        </p:nvSpPr>
        <p:spPr>
          <a:xfrm>
            <a:off x="4801569" y="4159732"/>
            <a:ext cx="46087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Инфраструктура автомобиля,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в том числе с панелью приборов,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мультимедийным 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Montserrat" panose="00000500000000000000" pitchFamily="2" charset="-52"/>
              </a:rPr>
              <a:t>и голосовым сообщением </a:t>
            </a:r>
          </a:p>
        </p:txBody>
      </p:sp>
      <p:cxnSp>
        <p:nvCxnSpPr>
          <p:cNvPr id="89" name="Прямая со стрелкой 88"/>
          <p:cNvCxnSpPr/>
          <p:nvPr/>
        </p:nvCxnSpPr>
        <p:spPr>
          <a:xfrm>
            <a:off x="5135984" y="3174405"/>
            <a:ext cx="353336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Прямая со стрелкой 89"/>
          <p:cNvCxnSpPr/>
          <p:nvPr/>
        </p:nvCxnSpPr>
        <p:spPr>
          <a:xfrm>
            <a:off x="6984180" y="3178452"/>
            <a:ext cx="353336" cy="0"/>
          </a:xfrm>
          <a:prstGeom prst="straightConnector1">
            <a:avLst/>
          </a:prstGeom>
          <a:noFill/>
          <a:ln w="38100" cap="flat">
            <a:solidFill>
              <a:schemeClr val="accent1"/>
            </a:solidFill>
            <a:prstDash val="solid"/>
            <a:miter lim="8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Овал 90"/>
          <p:cNvSpPr/>
          <p:nvPr/>
        </p:nvSpPr>
        <p:spPr>
          <a:xfrm>
            <a:off x="1608501" y="3138256"/>
            <a:ext cx="659882" cy="659882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2" name="Овал 91"/>
          <p:cNvSpPr/>
          <p:nvPr/>
        </p:nvSpPr>
        <p:spPr>
          <a:xfrm>
            <a:off x="9503023" y="2766804"/>
            <a:ext cx="815202" cy="815202"/>
          </a:xfrm>
          <a:prstGeom prst="ellipse">
            <a:avLst/>
          </a:prstGeom>
          <a:solidFill>
            <a:srgbClr val="FC4F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6"/>
          <a:stretch/>
        </p:blipFill>
        <p:spPr>
          <a:xfrm>
            <a:off x="9543572" y="2162186"/>
            <a:ext cx="2070392" cy="2839640"/>
          </a:xfrm>
          <a:prstGeom prst="rect">
            <a:avLst/>
          </a:prstGeom>
        </p:spPr>
      </p:pic>
      <p:pic>
        <p:nvPicPr>
          <p:cNvPr id="96" name="Рисунок 9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349" y="2132477"/>
            <a:ext cx="2161810" cy="2163100"/>
          </a:xfrm>
          <a:prstGeom prst="rect">
            <a:avLst/>
          </a:prstGeom>
        </p:spPr>
      </p:pic>
      <p:sp>
        <p:nvSpPr>
          <p:cNvPr id="97" name="Text 6"/>
          <p:cNvSpPr txBox="1"/>
          <p:nvPr/>
        </p:nvSpPr>
        <p:spPr>
          <a:xfrm>
            <a:off x="2229282" y="3434960"/>
            <a:ext cx="91418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n-US" sz="1400" b="1" dirty="0">
                <a:solidFill>
                  <a:schemeClr val="tx1"/>
                </a:solidFill>
                <a:latin typeface="Montserrat Bold"/>
              </a:rPr>
              <a:t>DSRC</a:t>
            </a:r>
            <a:endParaRPr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7766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Прямоугольник 67"/>
          <p:cNvSpPr/>
          <p:nvPr/>
        </p:nvSpPr>
        <p:spPr>
          <a:xfrm>
            <a:off x="6205245" y="-938"/>
            <a:ext cx="5656910" cy="644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5788" y="-938"/>
            <a:ext cx="5656910" cy="6447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28A60E-1472-2BF3-3CAF-A06ED991E6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168" y="-938"/>
            <a:ext cx="5922054" cy="41215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>
            <a:off x="9212" y="0"/>
            <a:ext cx="12156186" cy="222504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7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72631" y="160751"/>
            <a:ext cx="9849469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Единое устройство ИТЭЛМА с полностью интегрированным блоком ЦРЭИТС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585A39E-CEC7-4B9A-B192-C20CECC6D0F7}"/>
              </a:ext>
            </a:extLst>
          </p:cNvPr>
          <p:cNvGrpSpPr/>
          <p:nvPr/>
        </p:nvGrpSpPr>
        <p:grpSpPr>
          <a:xfrm>
            <a:off x="10628028" y="129884"/>
            <a:ext cx="1240054" cy="635101"/>
            <a:chOff x="2700336" y="1603538"/>
            <a:chExt cx="6791325" cy="3478213"/>
          </a:xfrm>
          <a:solidFill>
            <a:schemeClr val="bg1"/>
          </a:solidFill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CBF1F84B-B1BF-4461-A67B-B77FBD74EFEE}"/>
                </a:ext>
              </a:extLst>
            </p:cNvPr>
            <p:cNvGrpSpPr/>
            <p:nvPr/>
          </p:nvGrpSpPr>
          <p:grpSpPr>
            <a:xfrm>
              <a:off x="3152774" y="2016288"/>
              <a:ext cx="6030912" cy="1725613"/>
              <a:chOff x="3152776" y="2100263"/>
              <a:chExt cx="6030912" cy="1725613"/>
            </a:xfrm>
            <a:grpFill/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E6EE0F4D-3443-4DE1-9DC4-0A75491B37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2100263"/>
                <a:ext cx="812800" cy="788988"/>
              </a:xfrm>
              <a:custGeom>
                <a:avLst/>
                <a:gdLst>
                  <a:gd name="T0" fmla="*/ 93 w 216"/>
                  <a:gd name="T1" fmla="*/ 209 h 209"/>
                  <a:gd name="T2" fmla="*/ 93 w 216"/>
                  <a:gd name="T3" fmla="*/ 181 h 209"/>
                  <a:gd name="T4" fmla="*/ 87 w 216"/>
                  <a:gd name="T5" fmla="*/ 181 h 209"/>
                  <a:gd name="T6" fmla="*/ 22 w 216"/>
                  <a:gd name="T7" fmla="*/ 159 h 209"/>
                  <a:gd name="T8" fmla="*/ 0 w 216"/>
                  <a:gd name="T9" fmla="*/ 101 h 209"/>
                  <a:gd name="T10" fmla="*/ 22 w 216"/>
                  <a:gd name="T11" fmla="*/ 44 h 209"/>
                  <a:gd name="T12" fmla="*/ 87 w 216"/>
                  <a:gd name="T13" fmla="*/ 21 h 209"/>
                  <a:gd name="T14" fmla="*/ 93 w 216"/>
                  <a:gd name="T15" fmla="*/ 21 h 209"/>
                  <a:gd name="T16" fmla="*/ 93 w 216"/>
                  <a:gd name="T17" fmla="*/ 0 h 209"/>
                  <a:gd name="T18" fmla="*/ 123 w 216"/>
                  <a:gd name="T19" fmla="*/ 0 h 209"/>
                  <a:gd name="T20" fmla="*/ 123 w 216"/>
                  <a:gd name="T21" fmla="*/ 21 h 209"/>
                  <a:gd name="T22" fmla="*/ 128 w 216"/>
                  <a:gd name="T23" fmla="*/ 21 h 209"/>
                  <a:gd name="T24" fmla="*/ 194 w 216"/>
                  <a:gd name="T25" fmla="*/ 44 h 209"/>
                  <a:gd name="T26" fmla="*/ 216 w 216"/>
                  <a:gd name="T27" fmla="*/ 101 h 209"/>
                  <a:gd name="T28" fmla="*/ 194 w 216"/>
                  <a:gd name="T29" fmla="*/ 159 h 209"/>
                  <a:gd name="T30" fmla="*/ 128 w 216"/>
                  <a:gd name="T31" fmla="*/ 181 h 209"/>
                  <a:gd name="T32" fmla="*/ 123 w 216"/>
                  <a:gd name="T33" fmla="*/ 181 h 209"/>
                  <a:gd name="T34" fmla="*/ 123 w 216"/>
                  <a:gd name="T35" fmla="*/ 209 h 209"/>
                  <a:gd name="T36" fmla="*/ 93 w 216"/>
                  <a:gd name="T37" fmla="*/ 209 h 209"/>
                  <a:gd name="T38" fmla="*/ 93 w 216"/>
                  <a:gd name="T39" fmla="*/ 152 h 209"/>
                  <a:gd name="T40" fmla="*/ 93 w 216"/>
                  <a:gd name="T41" fmla="*/ 50 h 209"/>
                  <a:gd name="T42" fmla="*/ 87 w 216"/>
                  <a:gd name="T43" fmla="*/ 50 h 209"/>
                  <a:gd name="T44" fmla="*/ 44 w 216"/>
                  <a:gd name="T45" fmla="*/ 64 h 209"/>
                  <a:gd name="T46" fmla="*/ 30 w 216"/>
                  <a:gd name="T47" fmla="*/ 101 h 209"/>
                  <a:gd name="T48" fmla="*/ 44 w 216"/>
                  <a:gd name="T49" fmla="*/ 138 h 209"/>
                  <a:gd name="T50" fmla="*/ 87 w 216"/>
                  <a:gd name="T51" fmla="*/ 152 h 209"/>
                  <a:gd name="T52" fmla="*/ 93 w 216"/>
                  <a:gd name="T53" fmla="*/ 152 h 209"/>
                  <a:gd name="T54" fmla="*/ 123 w 216"/>
                  <a:gd name="T55" fmla="*/ 50 h 209"/>
                  <a:gd name="T56" fmla="*/ 123 w 216"/>
                  <a:gd name="T57" fmla="*/ 152 h 209"/>
                  <a:gd name="T58" fmla="*/ 129 w 216"/>
                  <a:gd name="T59" fmla="*/ 152 h 209"/>
                  <a:gd name="T60" fmla="*/ 172 w 216"/>
                  <a:gd name="T61" fmla="*/ 138 h 209"/>
                  <a:gd name="T62" fmla="*/ 186 w 216"/>
                  <a:gd name="T63" fmla="*/ 101 h 209"/>
                  <a:gd name="T64" fmla="*/ 172 w 216"/>
                  <a:gd name="T65" fmla="*/ 64 h 209"/>
                  <a:gd name="T66" fmla="*/ 129 w 216"/>
                  <a:gd name="T67" fmla="*/ 50 h 209"/>
                  <a:gd name="T68" fmla="*/ 123 w 216"/>
                  <a:gd name="T69" fmla="*/ 5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6" h="209">
                    <a:moveTo>
                      <a:pt x="93" y="209"/>
                    </a:moveTo>
                    <a:cubicBezTo>
                      <a:pt x="93" y="181"/>
                      <a:pt x="93" y="181"/>
                      <a:pt x="93" y="181"/>
                    </a:cubicBezTo>
                    <a:cubicBezTo>
                      <a:pt x="87" y="181"/>
                      <a:pt x="87" y="181"/>
                      <a:pt x="87" y="181"/>
                    </a:cubicBezTo>
                    <a:cubicBezTo>
                      <a:pt x="58" y="181"/>
                      <a:pt x="36" y="173"/>
                      <a:pt x="22" y="159"/>
                    </a:cubicBezTo>
                    <a:cubicBezTo>
                      <a:pt x="7" y="144"/>
                      <a:pt x="0" y="124"/>
                      <a:pt x="0" y="101"/>
                    </a:cubicBezTo>
                    <a:cubicBezTo>
                      <a:pt x="0" y="77"/>
                      <a:pt x="7" y="58"/>
                      <a:pt x="22" y="44"/>
                    </a:cubicBezTo>
                    <a:cubicBezTo>
                      <a:pt x="36" y="29"/>
                      <a:pt x="58" y="21"/>
                      <a:pt x="87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3" y="21"/>
                      <a:pt x="123" y="21"/>
                      <a:pt x="123" y="21"/>
                    </a:cubicBezTo>
                    <a:cubicBezTo>
                      <a:pt x="128" y="21"/>
                      <a:pt x="128" y="21"/>
                      <a:pt x="128" y="21"/>
                    </a:cubicBezTo>
                    <a:cubicBezTo>
                      <a:pt x="158" y="21"/>
                      <a:pt x="180" y="29"/>
                      <a:pt x="194" y="44"/>
                    </a:cubicBezTo>
                    <a:cubicBezTo>
                      <a:pt x="209" y="58"/>
                      <a:pt x="216" y="77"/>
                      <a:pt x="216" y="101"/>
                    </a:cubicBezTo>
                    <a:cubicBezTo>
                      <a:pt x="216" y="124"/>
                      <a:pt x="209" y="144"/>
                      <a:pt x="194" y="159"/>
                    </a:cubicBezTo>
                    <a:cubicBezTo>
                      <a:pt x="180" y="173"/>
                      <a:pt x="158" y="181"/>
                      <a:pt x="128" y="181"/>
                    </a:cubicBezTo>
                    <a:cubicBezTo>
                      <a:pt x="123" y="181"/>
                      <a:pt x="123" y="181"/>
                      <a:pt x="123" y="181"/>
                    </a:cubicBezTo>
                    <a:cubicBezTo>
                      <a:pt x="123" y="209"/>
                      <a:pt x="123" y="209"/>
                      <a:pt x="123" y="209"/>
                    </a:cubicBezTo>
                    <a:lnTo>
                      <a:pt x="93" y="209"/>
                    </a:lnTo>
                    <a:close/>
                    <a:moveTo>
                      <a:pt x="93" y="152"/>
                    </a:moveTo>
                    <a:cubicBezTo>
                      <a:pt x="93" y="50"/>
                      <a:pt x="93" y="50"/>
                      <a:pt x="93" y="50"/>
                    </a:cubicBezTo>
                    <a:cubicBezTo>
                      <a:pt x="87" y="50"/>
                      <a:pt x="87" y="50"/>
                      <a:pt x="87" y="50"/>
                    </a:cubicBezTo>
                    <a:cubicBezTo>
                      <a:pt x="68" y="50"/>
                      <a:pt x="54" y="55"/>
                      <a:pt x="44" y="64"/>
                    </a:cubicBezTo>
                    <a:cubicBezTo>
                      <a:pt x="35" y="73"/>
                      <a:pt x="30" y="86"/>
                      <a:pt x="30" y="101"/>
                    </a:cubicBezTo>
                    <a:cubicBezTo>
                      <a:pt x="30" y="116"/>
                      <a:pt x="35" y="129"/>
                      <a:pt x="44" y="138"/>
                    </a:cubicBezTo>
                    <a:cubicBezTo>
                      <a:pt x="54" y="147"/>
                      <a:pt x="68" y="152"/>
                      <a:pt x="87" y="152"/>
                    </a:cubicBezTo>
                    <a:lnTo>
                      <a:pt x="93" y="152"/>
                    </a:lnTo>
                    <a:close/>
                    <a:moveTo>
                      <a:pt x="123" y="50"/>
                    </a:move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9" y="152"/>
                      <a:pt x="129" y="152"/>
                      <a:pt x="129" y="152"/>
                    </a:cubicBezTo>
                    <a:cubicBezTo>
                      <a:pt x="148" y="152"/>
                      <a:pt x="162" y="147"/>
                      <a:pt x="172" y="138"/>
                    </a:cubicBezTo>
                    <a:cubicBezTo>
                      <a:pt x="181" y="129"/>
                      <a:pt x="186" y="116"/>
                      <a:pt x="186" y="101"/>
                    </a:cubicBezTo>
                    <a:cubicBezTo>
                      <a:pt x="186" y="86"/>
                      <a:pt x="181" y="73"/>
                      <a:pt x="172" y="64"/>
                    </a:cubicBezTo>
                    <a:cubicBezTo>
                      <a:pt x="162" y="55"/>
                      <a:pt x="148" y="50"/>
                      <a:pt x="129" y="50"/>
                    </a:cubicBezTo>
                    <a:lnTo>
                      <a:pt x="123" y="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ACC9B11B-BFEC-4490-B38C-DB5D955154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995863" y="2100263"/>
                <a:ext cx="417513" cy="788988"/>
              </a:xfrm>
              <a:custGeom>
                <a:avLst/>
                <a:gdLst>
                  <a:gd name="T0" fmla="*/ 0 w 111"/>
                  <a:gd name="T1" fmla="*/ 0 h 209"/>
                  <a:gd name="T2" fmla="*/ 43 w 111"/>
                  <a:gd name="T3" fmla="*/ 0 h 209"/>
                  <a:gd name="T4" fmla="*/ 87 w 111"/>
                  <a:gd name="T5" fmla="*/ 11 h 209"/>
                  <a:gd name="T6" fmla="*/ 105 w 111"/>
                  <a:gd name="T7" fmla="*/ 32 h 209"/>
                  <a:gd name="T8" fmla="*/ 111 w 111"/>
                  <a:gd name="T9" fmla="*/ 60 h 209"/>
                  <a:gd name="T10" fmla="*/ 92 w 111"/>
                  <a:gd name="T11" fmla="*/ 105 h 209"/>
                  <a:gd name="T12" fmla="*/ 44 w 111"/>
                  <a:gd name="T13" fmla="*/ 121 h 209"/>
                  <a:gd name="T14" fmla="*/ 30 w 111"/>
                  <a:gd name="T15" fmla="*/ 121 h 209"/>
                  <a:gd name="T16" fmla="*/ 30 w 111"/>
                  <a:gd name="T17" fmla="*/ 209 h 209"/>
                  <a:gd name="T18" fmla="*/ 0 w 111"/>
                  <a:gd name="T19" fmla="*/ 209 h 209"/>
                  <a:gd name="T20" fmla="*/ 0 w 111"/>
                  <a:gd name="T21" fmla="*/ 0 h 209"/>
                  <a:gd name="T22" fmla="*/ 30 w 111"/>
                  <a:gd name="T23" fmla="*/ 28 h 209"/>
                  <a:gd name="T24" fmla="*/ 30 w 111"/>
                  <a:gd name="T25" fmla="*/ 92 h 209"/>
                  <a:gd name="T26" fmla="*/ 44 w 111"/>
                  <a:gd name="T27" fmla="*/ 92 h 209"/>
                  <a:gd name="T28" fmla="*/ 72 w 111"/>
                  <a:gd name="T29" fmla="*/ 84 h 209"/>
                  <a:gd name="T30" fmla="*/ 82 w 111"/>
                  <a:gd name="T31" fmla="*/ 60 h 209"/>
                  <a:gd name="T32" fmla="*/ 81 w 111"/>
                  <a:gd name="T33" fmla="*/ 50 h 209"/>
                  <a:gd name="T34" fmla="*/ 76 w 111"/>
                  <a:gd name="T35" fmla="*/ 40 h 209"/>
                  <a:gd name="T36" fmla="*/ 64 w 111"/>
                  <a:gd name="T37" fmla="*/ 32 h 209"/>
                  <a:gd name="T38" fmla="*/ 43 w 111"/>
                  <a:gd name="T39" fmla="*/ 28 h 209"/>
                  <a:gd name="T40" fmla="*/ 30 w 111"/>
                  <a:gd name="T41" fmla="*/ 2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09">
                    <a:moveTo>
                      <a:pt x="0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61" y="0"/>
                      <a:pt x="76" y="3"/>
                      <a:pt x="87" y="11"/>
                    </a:cubicBezTo>
                    <a:cubicBezTo>
                      <a:pt x="94" y="16"/>
                      <a:pt x="100" y="23"/>
                      <a:pt x="105" y="32"/>
                    </a:cubicBezTo>
                    <a:cubicBezTo>
                      <a:pt x="109" y="41"/>
                      <a:pt x="111" y="51"/>
                      <a:pt x="111" y="60"/>
                    </a:cubicBezTo>
                    <a:cubicBezTo>
                      <a:pt x="111" y="79"/>
                      <a:pt x="105" y="94"/>
                      <a:pt x="92" y="105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09"/>
                      <a:pt x="30" y="209"/>
                      <a:pt x="30" y="209"/>
                    </a:cubicBezTo>
                    <a:cubicBezTo>
                      <a:pt x="0" y="209"/>
                      <a:pt x="0" y="209"/>
                      <a:pt x="0" y="209"/>
                    </a:cubicBezTo>
                    <a:lnTo>
                      <a:pt x="0" y="0"/>
                    </a:lnTo>
                    <a:close/>
                    <a:moveTo>
                      <a:pt x="30" y="28"/>
                    </a:moveTo>
                    <a:cubicBezTo>
                      <a:pt x="30" y="92"/>
                      <a:pt x="30" y="92"/>
                      <a:pt x="30" y="92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56" y="92"/>
                      <a:pt x="66" y="89"/>
                      <a:pt x="72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3"/>
                      <a:pt x="81" y="50"/>
                    </a:cubicBezTo>
                    <a:cubicBezTo>
                      <a:pt x="80" y="47"/>
                      <a:pt x="78" y="44"/>
                      <a:pt x="76" y="40"/>
                    </a:cubicBezTo>
                    <a:cubicBezTo>
                      <a:pt x="73" y="37"/>
                      <a:pt x="69" y="34"/>
                      <a:pt x="64" y="32"/>
                    </a:cubicBezTo>
                    <a:cubicBezTo>
                      <a:pt x="58" y="30"/>
                      <a:pt x="51" y="28"/>
                      <a:pt x="43" y="28"/>
                    </a:cubicBezTo>
                    <a:lnTo>
                      <a:pt x="30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EB16E749-868A-4720-9670-EDE8B78BC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95926" y="2100263"/>
                <a:ext cx="627063" cy="788988"/>
              </a:xfrm>
              <a:custGeom>
                <a:avLst/>
                <a:gdLst>
                  <a:gd name="T0" fmla="*/ 0 w 395"/>
                  <a:gd name="T1" fmla="*/ 0 h 497"/>
                  <a:gd name="T2" fmla="*/ 88 w 395"/>
                  <a:gd name="T3" fmla="*/ 0 h 497"/>
                  <a:gd name="T4" fmla="*/ 209 w 395"/>
                  <a:gd name="T5" fmla="*/ 271 h 497"/>
                  <a:gd name="T6" fmla="*/ 319 w 395"/>
                  <a:gd name="T7" fmla="*/ 0 h 497"/>
                  <a:gd name="T8" fmla="*/ 395 w 395"/>
                  <a:gd name="T9" fmla="*/ 0 h 497"/>
                  <a:gd name="T10" fmla="*/ 183 w 395"/>
                  <a:gd name="T11" fmla="*/ 497 h 497"/>
                  <a:gd name="T12" fmla="*/ 107 w 395"/>
                  <a:gd name="T13" fmla="*/ 497 h 497"/>
                  <a:gd name="T14" fmla="*/ 169 w 395"/>
                  <a:gd name="T15" fmla="*/ 359 h 497"/>
                  <a:gd name="T16" fmla="*/ 0 w 395"/>
                  <a:gd name="T17" fmla="*/ 0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5" h="497">
                    <a:moveTo>
                      <a:pt x="0" y="0"/>
                    </a:moveTo>
                    <a:lnTo>
                      <a:pt x="88" y="0"/>
                    </a:lnTo>
                    <a:lnTo>
                      <a:pt x="209" y="271"/>
                    </a:lnTo>
                    <a:lnTo>
                      <a:pt x="319" y="0"/>
                    </a:lnTo>
                    <a:lnTo>
                      <a:pt x="395" y="0"/>
                    </a:lnTo>
                    <a:lnTo>
                      <a:pt x="183" y="497"/>
                    </a:lnTo>
                    <a:lnTo>
                      <a:pt x="107" y="497"/>
                    </a:lnTo>
                    <a:lnTo>
                      <a:pt x="169" y="359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72ADB652-8405-4378-85FB-3CA05966CA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90988" y="2100263"/>
                <a:ext cx="765175" cy="788988"/>
              </a:xfrm>
              <a:custGeom>
                <a:avLst/>
                <a:gdLst>
                  <a:gd name="T0" fmla="*/ 29 w 203"/>
                  <a:gd name="T1" fmla="*/ 30 h 209"/>
                  <a:gd name="T2" fmla="*/ 102 w 203"/>
                  <a:gd name="T3" fmla="*/ 0 h 209"/>
                  <a:gd name="T4" fmla="*/ 175 w 203"/>
                  <a:gd name="T5" fmla="*/ 30 h 209"/>
                  <a:gd name="T6" fmla="*/ 203 w 203"/>
                  <a:gd name="T7" fmla="*/ 104 h 209"/>
                  <a:gd name="T8" fmla="*/ 175 w 203"/>
                  <a:gd name="T9" fmla="*/ 179 h 209"/>
                  <a:gd name="T10" fmla="*/ 102 w 203"/>
                  <a:gd name="T11" fmla="*/ 209 h 209"/>
                  <a:gd name="T12" fmla="*/ 29 w 203"/>
                  <a:gd name="T13" fmla="*/ 179 h 209"/>
                  <a:gd name="T14" fmla="*/ 0 w 203"/>
                  <a:gd name="T15" fmla="*/ 104 h 209"/>
                  <a:gd name="T16" fmla="*/ 29 w 203"/>
                  <a:gd name="T17" fmla="*/ 30 h 209"/>
                  <a:gd name="T18" fmla="*/ 50 w 203"/>
                  <a:gd name="T19" fmla="*/ 160 h 209"/>
                  <a:gd name="T20" fmla="*/ 102 w 203"/>
                  <a:gd name="T21" fmla="*/ 181 h 209"/>
                  <a:gd name="T22" fmla="*/ 153 w 203"/>
                  <a:gd name="T23" fmla="*/ 160 h 209"/>
                  <a:gd name="T24" fmla="*/ 174 w 203"/>
                  <a:gd name="T25" fmla="*/ 104 h 209"/>
                  <a:gd name="T26" fmla="*/ 153 w 203"/>
                  <a:gd name="T27" fmla="*/ 50 h 209"/>
                  <a:gd name="T28" fmla="*/ 102 w 203"/>
                  <a:gd name="T29" fmla="*/ 28 h 209"/>
                  <a:gd name="T30" fmla="*/ 50 w 203"/>
                  <a:gd name="T31" fmla="*/ 50 h 209"/>
                  <a:gd name="T32" fmla="*/ 30 w 203"/>
                  <a:gd name="T33" fmla="*/ 104 h 209"/>
                  <a:gd name="T34" fmla="*/ 50 w 203"/>
                  <a:gd name="T35" fmla="*/ 16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3" h="209">
                    <a:moveTo>
                      <a:pt x="29" y="30"/>
                    </a:moveTo>
                    <a:cubicBezTo>
                      <a:pt x="49" y="10"/>
                      <a:pt x="73" y="0"/>
                      <a:pt x="102" y="0"/>
                    </a:cubicBezTo>
                    <a:cubicBezTo>
                      <a:pt x="131" y="0"/>
                      <a:pt x="155" y="10"/>
                      <a:pt x="175" y="30"/>
                    </a:cubicBezTo>
                    <a:cubicBezTo>
                      <a:pt x="194" y="50"/>
                      <a:pt x="203" y="75"/>
                      <a:pt x="203" y="104"/>
                    </a:cubicBezTo>
                    <a:cubicBezTo>
                      <a:pt x="203" y="134"/>
                      <a:pt x="194" y="159"/>
                      <a:pt x="175" y="179"/>
                    </a:cubicBezTo>
                    <a:cubicBezTo>
                      <a:pt x="155" y="199"/>
                      <a:pt x="131" y="209"/>
                      <a:pt x="102" y="209"/>
                    </a:cubicBezTo>
                    <a:cubicBezTo>
                      <a:pt x="73" y="209"/>
                      <a:pt x="49" y="199"/>
                      <a:pt x="29" y="179"/>
                    </a:cubicBezTo>
                    <a:cubicBezTo>
                      <a:pt x="10" y="159"/>
                      <a:pt x="0" y="134"/>
                      <a:pt x="0" y="104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4" y="174"/>
                      <a:pt x="81" y="181"/>
                      <a:pt x="102" y="181"/>
                    </a:cubicBezTo>
                    <a:cubicBezTo>
                      <a:pt x="123" y="181"/>
                      <a:pt x="140" y="174"/>
                      <a:pt x="153" y="160"/>
                    </a:cubicBezTo>
                    <a:cubicBezTo>
                      <a:pt x="167" y="145"/>
                      <a:pt x="174" y="127"/>
                      <a:pt x="174" y="104"/>
                    </a:cubicBezTo>
                    <a:cubicBezTo>
                      <a:pt x="174" y="82"/>
                      <a:pt x="167" y="64"/>
                      <a:pt x="153" y="50"/>
                    </a:cubicBezTo>
                    <a:cubicBezTo>
                      <a:pt x="140" y="35"/>
                      <a:pt x="123" y="28"/>
                      <a:pt x="102" y="28"/>
                    </a:cubicBezTo>
                    <a:cubicBezTo>
                      <a:pt x="81" y="28"/>
                      <a:pt x="64" y="35"/>
                      <a:pt x="50" y="50"/>
                    </a:cubicBezTo>
                    <a:cubicBezTo>
                      <a:pt x="37" y="64"/>
                      <a:pt x="30" y="82"/>
                      <a:pt x="30" y="104"/>
                    </a:cubicBezTo>
                    <a:cubicBezTo>
                      <a:pt x="30" y="127"/>
                      <a:pt x="37" y="145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8" name="Freeform 10">
                <a:extLst>
                  <a:ext uri="{FF2B5EF4-FFF2-40B4-BE49-F238E27FC236}">
                    <a16:creationId xmlns:a16="http://schemas.microsoft.com/office/drawing/2014/main" id="{88B3366E-CFB2-4241-BD59-0EB73E465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07113" y="2100263"/>
                <a:ext cx="825500" cy="788988"/>
              </a:xfrm>
              <a:custGeom>
                <a:avLst/>
                <a:gdLst>
                  <a:gd name="T0" fmla="*/ 74 w 520"/>
                  <a:gd name="T1" fmla="*/ 497 h 497"/>
                  <a:gd name="T2" fmla="*/ 0 w 520"/>
                  <a:gd name="T3" fmla="*/ 497 h 497"/>
                  <a:gd name="T4" fmla="*/ 93 w 520"/>
                  <a:gd name="T5" fmla="*/ 0 h 497"/>
                  <a:gd name="T6" fmla="*/ 261 w 520"/>
                  <a:gd name="T7" fmla="*/ 352 h 497"/>
                  <a:gd name="T8" fmla="*/ 428 w 520"/>
                  <a:gd name="T9" fmla="*/ 0 h 497"/>
                  <a:gd name="T10" fmla="*/ 520 w 520"/>
                  <a:gd name="T11" fmla="*/ 497 h 497"/>
                  <a:gd name="T12" fmla="*/ 447 w 520"/>
                  <a:gd name="T13" fmla="*/ 497 h 497"/>
                  <a:gd name="T14" fmla="*/ 399 w 520"/>
                  <a:gd name="T15" fmla="*/ 204 h 497"/>
                  <a:gd name="T16" fmla="*/ 261 w 520"/>
                  <a:gd name="T17" fmla="*/ 497 h 497"/>
                  <a:gd name="T18" fmla="*/ 124 w 520"/>
                  <a:gd name="T19" fmla="*/ 204 h 497"/>
                  <a:gd name="T20" fmla="*/ 74 w 520"/>
                  <a:gd name="T21" fmla="*/ 49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20" h="497">
                    <a:moveTo>
                      <a:pt x="74" y="497"/>
                    </a:moveTo>
                    <a:lnTo>
                      <a:pt x="0" y="497"/>
                    </a:lnTo>
                    <a:lnTo>
                      <a:pt x="93" y="0"/>
                    </a:lnTo>
                    <a:lnTo>
                      <a:pt x="261" y="352"/>
                    </a:lnTo>
                    <a:lnTo>
                      <a:pt x="428" y="0"/>
                    </a:lnTo>
                    <a:lnTo>
                      <a:pt x="520" y="497"/>
                    </a:lnTo>
                    <a:lnTo>
                      <a:pt x="447" y="497"/>
                    </a:lnTo>
                    <a:lnTo>
                      <a:pt x="399" y="204"/>
                    </a:lnTo>
                    <a:lnTo>
                      <a:pt x="261" y="497"/>
                    </a:lnTo>
                    <a:lnTo>
                      <a:pt x="124" y="204"/>
                    </a:lnTo>
                    <a:lnTo>
                      <a:pt x="74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DBBD9711-0A93-44A5-B061-21668AFDFFD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2776" y="3032126"/>
                <a:ext cx="688975" cy="793750"/>
              </a:xfrm>
              <a:custGeom>
                <a:avLst/>
                <a:gdLst>
                  <a:gd name="T0" fmla="*/ 38 w 183"/>
                  <a:gd name="T1" fmla="*/ 0 h 210"/>
                  <a:gd name="T2" fmla="*/ 161 w 183"/>
                  <a:gd name="T3" fmla="*/ 0 h 210"/>
                  <a:gd name="T4" fmla="*/ 161 w 183"/>
                  <a:gd name="T5" fmla="*/ 167 h 210"/>
                  <a:gd name="T6" fmla="*/ 183 w 183"/>
                  <a:gd name="T7" fmla="*/ 167 h 210"/>
                  <a:gd name="T8" fmla="*/ 183 w 183"/>
                  <a:gd name="T9" fmla="*/ 210 h 210"/>
                  <a:gd name="T10" fmla="*/ 155 w 183"/>
                  <a:gd name="T11" fmla="*/ 210 h 210"/>
                  <a:gd name="T12" fmla="*/ 155 w 183"/>
                  <a:gd name="T13" fmla="*/ 196 h 210"/>
                  <a:gd name="T14" fmla="*/ 28 w 183"/>
                  <a:gd name="T15" fmla="*/ 196 h 210"/>
                  <a:gd name="T16" fmla="*/ 28 w 183"/>
                  <a:gd name="T17" fmla="*/ 210 h 210"/>
                  <a:gd name="T18" fmla="*/ 0 w 183"/>
                  <a:gd name="T19" fmla="*/ 210 h 210"/>
                  <a:gd name="T20" fmla="*/ 0 w 183"/>
                  <a:gd name="T21" fmla="*/ 167 h 210"/>
                  <a:gd name="T22" fmla="*/ 18 w 183"/>
                  <a:gd name="T23" fmla="*/ 159 h 210"/>
                  <a:gd name="T24" fmla="*/ 31 w 183"/>
                  <a:gd name="T25" fmla="*/ 138 h 210"/>
                  <a:gd name="T26" fmla="*/ 38 w 183"/>
                  <a:gd name="T27" fmla="*/ 57 h 210"/>
                  <a:gd name="T28" fmla="*/ 38 w 183"/>
                  <a:gd name="T29" fmla="*/ 0 h 210"/>
                  <a:gd name="T30" fmla="*/ 68 w 183"/>
                  <a:gd name="T31" fmla="*/ 30 h 210"/>
                  <a:gd name="T32" fmla="*/ 68 w 183"/>
                  <a:gd name="T33" fmla="*/ 57 h 210"/>
                  <a:gd name="T34" fmla="*/ 61 w 183"/>
                  <a:gd name="T35" fmla="*/ 141 h 210"/>
                  <a:gd name="T36" fmla="*/ 46 w 183"/>
                  <a:gd name="T37" fmla="*/ 167 h 210"/>
                  <a:gd name="T38" fmla="*/ 130 w 183"/>
                  <a:gd name="T39" fmla="*/ 167 h 210"/>
                  <a:gd name="T40" fmla="*/ 130 w 183"/>
                  <a:gd name="T41" fmla="*/ 30 h 210"/>
                  <a:gd name="T42" fmla="*/ 68 w 183"/>
                  <a:gd name="T43" fmla="*/ 3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3" h="210">
                    <a:moveTo>
                      <a:pt x="38" y="0"/>
                    </a:moveTo>
                    <a:cubicBezTo>
                      <a:pt x="161" y="0"/>
                      <a:pt x="161" y="0"/>
                      <a:pt x="161" y="0"/>
                    </a:cubicBezTo>
                    <a:cubicBezTo>
                      <a:pt x="161" y="167"/>
                      <a:pt x="161" y="167"/>
                      <a:pt x="161" y="167"/>
                    </a:cubicBezTo>
                    <a:cubicBezTo>
                      <a:pt x="183" y="167"/>
                      <a:pt x="183" y="167"/>
                      <a:pt x="183" y="167"/>
                    </a:cubicBezTo>
                    <a:cubicBezTo>
                      <a:pt x="183" y="210"/>
                      <a:pt x="183" y="210"/>
                      <a:pt x="183" y="210"/>
                    </a:cubicBezTo>
                    <a:cubicBezTo>
                      <a:pt x="155" y="210"/>
                      <a:pt x="155" y="210"/>
                      <a:pt x="155" y="210"/>
                    </a:cubicBezTo>
                    <a:cubicBezTo>
                      <a:pt x="155" y="196"/>
                      <a:pt x="155" y="196"/>
                      <a:pt x="155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210"/>
                      <a:pt x="28" y="210"/>
                      <a:pt x="28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167"/>
                      <a:pt x="0" y="167"/>
                      <a:pt x="0" y="167"/>
                    </a:cubicBezTo>
                    <a:cubicBezTo>
                      <a:pt x="6" y="167"/>
                      <a:pt x="12" y="164"/>
                      <a:pt x="18" y="159"/>
                    </a:cubicBezTo>
                    <a:cubicBezTo>
                      <a:pt x="23" y="154"/>
                      <a:pt x="28" y="146"/>
                      <a:pt x="31" y="138"/>
                    </a:cubicBezTo>
                    <a:cubicBezTo>
                      <a:pt x="36" y="125"/>
                      <a:pt x="38" y="80"/>
                      <a:pt x="38" y="57"/>
                    </a:cubicBezTo>
                    <a:lnTo>
                      <a:pt x="38" y="0"/>
                    </a:lnTo>
                    <a:close/>
                    <a:moveTo>
                      <a:pt x="68" y="30"/>
                    </a:moveTo>
                    <a:cubicBezTo>
                      <a:pt x="68" y="57"/>
                      <a:pt x="68" y="57"/>
                      <a:pt x="68" y="57"/>
                    </a:cubicBezTo>
                    <a:cubicBezTo>
                      <a:pt x="68" y="83"/>
                      <a:pt x="66" y="129"/>
                      <a:pt x="61" y="141"/>
                    </a:cubicBezTo>
                    <a:cubicBezTo>
                      <a:pt x="58" y="150"/>
                      <a:pt x="53" y="160"/>
                      <a:pt x="46" y="167"/>
                    </a:cubicBezTo>
                    <a:cubicBezTo>
                      <a:pt x="130" y="167"/>
                      <a:pt x="130" y="167"/>
                      <a:pt x="130" y="167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68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B4DD02E9-0BCF-4191-9175-85EE1C368E2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821238" y="3032126"/>
                <a:ext cx="419100" cy="793750"/>
              </a:xfrm>
              <a:custGeom>
                <a:avLst/>
                <a:gdLst>
                  <a:gd name="T0" fmla="*/ 0 w 111"/>
                  <a:gd name="T1" fmla="*/ 0 h 210"/>
                  <a:gd name="T2" fmla="*/ 44 w 111"/>
                  <a:gd name="T3" fmla="*/ 0 h 210"/>
                  <a:gd name="T4" fmla="*/ 87 w 111"/>
                  <a:gd name="T5" fmla="*/ 11 h 210"/>
                  <a:gd name="T6" fmla="*/ 105 w 111"/>
                  <a:gd name="T7" fmla="*/ 33 h 210"/>
                  <a:gd name="T8" fmla="*/ 111 w 111"/>
                  <a:gd name="T9" fmla="*/ 61 h 210"/>
                  <a:gd name="T10" fmla="*/ 92 w 111"/>
                  <a:gd name="T11" fmla="*/ 106 h 210"/>
                  <a:gd name="T12" fmla="*/ 44 w 111"/>
                  <a:gd name="T13" fmla="*/ 121 h 210"/>
                  <a:gd name="T14" fmla="*/ 30 w 111"/>
                  <a:gd name="T15" fmla="*/ 121 h 210"/>
                  <a:gd name="T16" fmla="*/ 30 w 111"/>
                  <a:gd name="T17" fmla="*/ 210 h 210"/>
                  <a:gd name="T18" fmla="*/ 0 w 111"/>
                  <a:gd name="T19" fmla="*/ 210 h 210"/>
                  <a:gd name="T20" fmla="*/ 0 w 111"/>
                  <a:gd name="T21" fmla="*/ 0 h 210"/>
                  <a:gd name="T22" fmla="*/ 30 w 111"/>
                  <a:gd name="T23" fmla="*/ 29 h 210"/>
                  <a:gd name="T24" fmla="*/ 30 w 111"/>
                  <a:gd name="T25" fmla="*/ 93 h 210"/>
                  <a:gd name="T26" fmla="*/ 44 w 111"/>
                  <a:gd name="T27" fmla="*/ 93 h 210"/>
                  <a:gd name="T28" fmla="*/ 73 w 111"/>
                  <a:gd name="T29" fmla="*/ 84 h 210"/>
                  <a:gd name="T30" fmla="*/ 82 w 111"/>
                  <a:gd name="T31" fmla="*/ 60 h 210"/>
                  <a:gd name="T32" fmla="*/ 81 w 111"/>
                  <a:gd name="T33" fmla="*/ 51 h 210"/>
                  <a:gd name="T34" fmla="*/ 76 w 111"/>
                  <a:gd name="T35" fmla="*/ 41 h 210"/>
                  <a:gd name="T36" fmla="*/ 64 w 111"/>
                  <a:gd name="T37" fmla="*/ 32 h 210"/>
                  <a:gd name="T38" fmla="*/ 44 w 111"/>
                  <a:gd name="T39" fmla="*/ 29 h 210"/>
                  <a:gd name="T40" fmla="*/ 30 w 111"/>
                  <a:gd name="T41" fmla="*/ 2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1" h="210">
                    <a:moveTo>
                      <a:pt x="0" y="0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62" y="0"/>
                      <a:pt x="76" y="4"/>
                      <a:pt x="87" y="11"/>
                    </a:cubicBezTo>
                    <a:cubicBezTo>
                      <a:pt x="95" y="17"/>
                      <a:pt x="101" y="24"/>
                      <a:pt x="105" y="33"/>
                    </a:cubicBezTo>
                    <a:cubicBezTo>
                      <a:pt x="109" y="42"/>
                      <a:pt x="111" y="51"/>
                      <a:pt x="111" y="61"/>
                    </a:cubicBezTo>
                    <a:cubicBezTo>
                      <a:pt x="111" y="79"/>
                      <a:pt x="105" y="94"/>
                      <a:pt x="92" y="106"/>
                    </a:cubicBezTo>
                    <a:cubicBezTo>
                      <a:pt x="80" y="116"/>
                      <a:pt x="64" y="121"/>
                      <a:pt x="44" y="121"/>
                    </a:cubicBezTo>
                    <a:cubicBezTo>
                      <a:pt x="30" y="121"/>
                      <a:pt x="30" y="121"/>
                      <a:pt x="30" y="121"/>
                    </a:cubicBezTo>
                    <a:cubicBezTo>
                      <a:pt x="30" y="210"/>
                      <a:pt x="30" y="210"/>
                      <a:pt x="30" y="210"/>
                    </a:cubicBezTo>
                    <a:cubicBezTo>
                      <a:pt x="0" y="210"/>
                      <a:pt x="0" y="210"/>
                      <a:pt x="0" y="210"/>
                    </a:cubicBezTo>
                    <a:lnTo>
                      <a:pt x="0" y="0"/>
                    </a:lnTo>
                    <a:close/>
                    <a:moveTo>
                      <a:pt x="30" y="29"/>
                    </a:moveTo>
                    <a:cubicBezTo>
                      <a:pt x="30" y="93"/>
                      <a:pt x="30" y="93"/>
                      <a:pt x="30" y="93"/>
                    </a:cubicBezTo>
                    <a:cubicBezTo>
                      <a:pt x="44" y="93"/>
                      <a:pt x="44" y="93"/>
                      <a:pt x="44" y="93"/>
                    </a:cubicBezTo>
                    <a:cubicBezTo>
                      <a:pt x="57" y="93"/>
                      <a:pt x="66" y="90"/>
                      <a:pt x="73" y="84"/>
                    </a:cubicBezTo>
                    <a:cubicBezTo>
                      <a:pt x="79" y="78"/>
                      <a:pt x="82" y="70"/>
                      <a:pt x="82" y="60"/>
                    </a:cubicBezTo>
                    <a:cubicBezTo>
                      <a:pt x="82" y="57"/>
                      <a:pt x="82" y="54"/>
                      <a:pt x="81" y="51"/>
                    </a:cubicBezTo>
                    <a:cubicBezTo>
                      <a:pt x="80" y="48"/>
                      <a:pt x="78" y="44"/>
                      <a:pt x="76" y="41"/>
                    </a:cubicBezTo>
                    <a:cubicBezTo>
                      <a:pt x="73" y="37"/>
                      <a:pt x="70" y="34"/>
                      <a:pt x="64" y="32"/>
                    </a:cubicBezTo>
                    <a:cubicBezTo>
                      <a:pt x="59" y="30"/>
                      <a:pt x="52" y="29"/>
                      <a:pt x="44" y="29"/>
                    </a:cubicBezTo>
                    <a:lnTo>
                      <a:pt x="3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C08A980F-5DA6-4145-AB85-74045BB8A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15051" y="3032126"/>
                <a:ext cx="930275" cy="793750"/>
              </a:xfrm>
              <a:custGeom>
                <a:avLst/>
                <a:gdLst>
                  <a:gd name="T0" fmla="*/ 259 w 586"/>
                  <a:gd name="T1" fmla="*/ 0 h 500"/>
                  <a:gd name="T2" fmla="*/ 330 w 586"/>
                  <a:gd name="T3" fmla="*/ 0 h 500"/>
                  <a:gd name="T4" fmla="*/ 330 w 586"/>
                  <a:gd name="T5" fmla="*/ 205 h 500"/>
                  <a:gd name="T6" fmla="*/ 496 w 586"/>
                  <a:gd name="T7" fmla="*/ 0 h 500"/>
                  <a:gd name="T8" fmla="*/ 582 w 586"/>
                  <a:gd name="T9" fmla="*/ 0 h 500"/>
                  <a:gd name="T10" fmla="*/ 389 w 586"/>
                  <a:gd name="T11" fmla="*/ 233 h 500"/>
                  <a:gd name="T12" fmla="*/ 586 w 586"/>
                  <a:gd name="T13" fmla="*/ 500 h 500"/>
                  <a:gd name="T14" fmla="*/ 544 w 586"/>
                  <a:gd name="T15" fmla="*/ 500 h 500"/>
                  <a:gd name="T16" fmla="*/ 499 w 586"/>
                  <a:gd name="T17" fmla="*/ 500 h 500"/>
                  <a:gd name="T18" fmla="*/ 342 w 586"/>
                  <a:gd name="T19" fmla="*/ 281 h 500"/>
                  <a:gd name="T20" fmla="*/ 330 w 586"/>
                  <a:gd name="T21" fmla="*/ 295 h 500"/>
                  <a:gd name="T22" fmla="*/ 330 w 586"/>
                  <a:gd name="T23" fmla="*/ 500 h 500"/>
                  <a:gd name="T24" fmla="*/ 259 w 586"/>
                  <a:gd name="T25" fmla="*/ 500 h 500"/>
                  <a:gd name="T26" fmla="*/ 259 w 586"/>
                  <a:gd name="T27" fmla="*/ 295 h 500"/>
                  <a:gd name="T28" fmla="*/ 247 w 586"/>
                  <a:gd name="T29" fmla="*/ 281 h 500"/>
                  <a:gd name="T30" fmla="*/ 90 w 586"/>
                  <a:gd name="T31" fmla="*/ 500 h 500"/>
                  <a:gd name="T32" fmla="*/ 0 w 586"/>
                  <a:gd name="T33" fmla="*/ 500 h 500"/>
                  <a:gd name="T34" fmla="*/ 197 w 586"/>
                  <a:gd name="T35" fmla="*/ 233 h 500"/>
                  <a:gd name="T36" fmla="*/ 5 w 586"/>
                  <a:gd name="T37" fmla="*/ 0 h 500"/>
                  <a:gd name="T38" fmla="*/ 93 w 586"/>
                  <a:gd name="T39" fmla="*/ 0 h 500"/>
                  <a:gd name="T40" fmla="*/ 259 w 586"/>
                  <a:gd name="T41" fmla="*/ 205 h 500"/>
                  <a:gd name="T42" fmla="*/ 259 w 586"/>
                  <a:gd name="T4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6" h="500">
                    <a:moveTo>
                      <a:pt x="259" y="0"/>
                    </a:moveTo>
                    <a:lnTo>
                      <a:pt x="330" y="0"/>
                    </a:lnTo>
                    <a:lnTo>
                      <a:pt x="330" y="205"/>
                    </a:lnTo>
                    <a:lnTo>
                      <a:pt x="496" y="0"/>
                    </a:lnTo>
                    <a:lnTo>
                      <a:pt x="582" y="0"/>
                    </a:lnTo>
                    <a:lnTo>
                      <a:pt x="389" y="233"/>
                    </a:lnTo>
                    <a:lnTo>
                      <a:pt x="586" y="500"/>
                    </a:lnTo>
                    <a:lnTo>
                      <a:pt x="544" y="500"/>
                    </a:lnTo>
                    <a:lnTo>
                      <a:pt x="499" y="500"/>
                    </a:lnTo>
                    <a:lnTo>
                      <a:pt x="342" y="281"/>
                    </a:lnTo>
                    <a:lnTo>
                      <a:pt x="330" y="295"/>
                    </a:lnTo>
                    <a:lnTo>
                      <a:pt x="330" y="500"/>
                    </a:lnTo>
                    <a:lnTo>
                      <a:pt x="259" y="500"/>
                    </a:lnTo>
                    <a:lnTo>
                      <a:pt x="259" y="295"/>
                    </a:lnTo>
                    <a:lnTo>
                      <a:pt x="247" y="281"/>
                    </a:lnTo>
                    <a:lnTo>
                      <a:pt x="90" y="500"/>
                    </a:lnTo>
                    <a:lnTo>
                      <a:pt x="0" y="500"/>
                    </a:lnTo>
                    <a:lnTo>
                      <a:pt x="197" y="233"/>
                    </a:lnTo>
                    <a:lnTo>
                      <a:pt x="5" y="0"/>
                    </a:lnTo>
                    <a:lnTo>
                      <a:pt x="93" y="0"/>
                    </a:lnTo>
                    <a:lnTo>
                      <a:pt x="259" y="205"/>
                    </a:lnTo>
                    <a:lnTo>
                      <a:pt x="25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2" name="Freeform 14">
                <a:extLst>
                  <a:ext uri="{FF2B5EF4-FFF2-40B4-BE49-F238E27FC236}">
                    <a16:creationId xmlns:a16="http://schemas.microsoft.com/office/drawing/2014/main" id="{4F3203A7-1F7F-4A7D-A995-7950A26C9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0576" y="3032126"/>
                <a:ext cx="542925" cy="793750"/>
              </a:xfrm>
              <a:custGeom>
                <a:avLst/>
                <a:gdLst>
                  <a:gd name="T0" fmla="*/ 71 w 342"/>
                  <a:gd name="T1" fmla="*/ 0 h 500"/>
                  <a:gd name="T2" fmla="*/ 71 w 342"/>
                  <a:gd name="T3" fmla="*/ 202 h 500"/>
                  <a:gd name="T4" fmla="*/ 270 w 342"/>
                  <a:gd name="T5" fmla="*/ 202 h 500"/>
                  <a:gd name="T6" fmla="*/ 270 w 342"/>
                  <a:gd name="T7" fmla="*/ 0 h 500"/>
                  <a:gd name="T8" fmla="*/ 342 w 342"/>
                  <a:gd name="T9" fmla="*/ 0 h 500"/>
                  <a:gd name="T10" fmla="*/ 342 w 342"/>
                  <a:gd name="T11" fmla="*/ 500 h 500"/>
                  <a:gd name="T12" fmla="*/ 270 w 342"/>
                  <a:gd name="T13" fmla="*/ 500 h 500"/>
                  <a:gd name="T14" fmla="*/ 270 w 342"/>
                  <a:gd name="T15" fmla="*/ 271 h 500"/>
                  <a:gd name="T16" fmla="*/ 71 w 342"/>
                  <a:gd name="T17" fmla="*/ 271 h 500"/>
                  <a:gd name="T18" fmla="*/ 71 w 342"/>
                  <a:gd name="T19" fmla="*/ 500 h 500"/>
                  <a:gd name="T20" fmla="*/ 0 w 342"/>
                  <a:gd name="T21" fmla="*/ 500 h 500"/>
                  <a:gd name="T22" fmla="*/ 0 w 342"/>
                  <a:gd name="T23" fmla="*/ 0 h 500"/>
                  <a:gd name="T24" fmla="*/ 71 w 342"/>
                  <a:gd name="T25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2" h="500">
                    <a:moveTo>
                      <a:pt x="71" y="0"/>
                    </a:moveTo>
                    <a:lnTo>
                      <a:pt x="71" y="202"/>
                    </a:lnTo>
                    <a:lnTo>
                      <a:pt x="270" y="202"/>
                    </a:lnTo>
                    <a:lnTo>
                      <a:pt x="270" y="0"/>
                    </a:lnTo>
                    <a:lnTo>
                      <a:pt x="342" y="0"/>
                    </a:lnTo>
                    <a:lnTo>
                      <a:pt x="342" y="500"/>
                    </a:lnTo>
                    <a:lnTo>
                      <a:pt x="270" y="500"/>
                    </a:lnTo>
                    <a:lnTo>
                      <a:pt x="270" y="271"/>
                    </a:lnTo>
                    <a:lnTo>
                      <a:pt x="71" y="271"/>
                    </a:lnTo>
                    <a:lnTo>
                      <a:pt x="71" y="500"/>
                    </a:lnTo>
                    <a:lnTo>
                      <a:pt x="0" y="500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3" name="Freeform 15">
                <a:extLst>
                  <a:ext uri="{FF2B5EF4-FFF2-40B4-BE49-F238E27FC236}">
                    <a16:creationId xmlns:a16="http://schemas.microsoft.com/office/drawing/2014/main" id="{F53C9DA8-45DE-40D8-9F24-1CB96E30436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864476" y="3032126"/>
                <a:ext cx="639763" cy="793750"/>
              </a:xfrm>
              <a:custGeom>
                <a:avLst/>
                <a:gdLst>
                  <a:gd name="T0" fmla="*/ 0 w 170"/>
                  <a:gd name="T1" fmla="*/ 210 h 210"/>
                  <a:gd name="T2" fmla="*/ 0 w 170"/>
                  <a:gd name="T3" fmla="*/ 0 h 210"/>
                  <a:gd name="T4" fmla="*/ 30 w 170"/>
                  <a:gd name="T5" fmla="*/ 0 h 210"/>
                  <a:gd name="T6" fmla="*/ 30 w 170"/>
                  <a:gd name="T7" fmla="*/ 88 h 210"/>
                  <a:gd name="T8" fmla="*/ 52 w 170"/>
                  <a:gd name="T9" fmla="*/ 88 h 210"/>
                  <a:gd name="T10" fmla="*/ 101 w 170"/>
                  <a:gd name="T11" fmla="*/ 104 h 210"/>
                  <a:gd name="T12" fmla="*/ 120 w 170"/>
                  <a:gd name="T13" fmla="*/ 149 h 210"/>
                  <a:gd name="T14" fmla="*/ 113 w 170"/>
                  <a:gd name="T15" fmla="*/ 177 h 210"/>
                  <a:gd name="T16" fmla="*/ 95 w 170"/>
                  <a:gd name="T17" fmla="*/ 199 h 210"/>
                  <a:gd name="T18" fmla="*/ 52 w 170"/>
                  <a:gd name="T19" fmla="*/ 210 h 210"/>
                  <a:gd name="T20" fmla="*/ 0 w 170"/>
                  <a:gd name="T21" fmla="*/ 210 h 210"/>
                  <a:gd name="T22" fmla="*/ 30 w 170"/>
                  <a:gd name="T23" fmla="*/ 117 h 210"/>
                  <a:gd name="T24" fmla="*/ 30 w 170"/>
                  <a:gd name="T25" fmla="*/ 180 h 210"/>
                  <a:gd name="T26" fmla="*/ 51 w 170"/>
                  <a:gd name="T27" fmla="*/ 180 h 210"/>
                  <a:gd name="T28" fmla="*/ 90 w 170"/>
                  <a:gd name="T29" fmla="*/ 149 h 210"/>
                  <a:gd name="T30" fmla="*/ 81 w 170"/>
                  <a:gd name="T31" fmla="*/ 127 h 210"/>
                  <a:gd name="T32" fmla="*/ 51 w 170"/>
                  <a:gd name="T33" fmla="*/ 117 h 210"/>
                  <a:gd name="T34" fmla="*/ 30 w 170"/>
                  <a:gd name="T35" fmla="*/ 117 h 210"/>
                  <a:gd name="T36" fmla="*/ 140 w 170"/>
                  <a:gd name="T37" fmla="*/ 0 h 210"/>
                  <a:gd name="T38" fmla="*/ 170 w 170"/>
                  <a:gd name="T39" fmla="*/ 0 h 210"/>
                  <a:gd name="T40" fmla="*/ 170 w 170"/>
                  <a:gd name="T41" fmla="*/ 210 h 210"/>
                  <a:gd name="T42" fmla="*/ 140 w 170"/>
                  <a:gd name="T43" fmla="*/ 210 h 210"/>
                  <a:gd name="T44" fmla="*/ 140 w 170"/>
                  <a:gd name="T4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70" h="210">
                    <a:moveTo>
                      <a:pt x="0" y="21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88"/>
                      <a:pt x="30" y="88"/>
                      <a:pt x="30" y="88"/>
                    </a:cubicBezTo>
                    <a:cubicBezTo>
                      <a:pt x="52" y="88"/>
                      <a:pt x="52" y="88"/>
                      <a:pt x="52" y="88"/>
                    </a:cubicBezTo>
                    <a:cubicBezTo>
                      <a:pt x="73" y="88"/>
                      <a:pt x="89" y="93"/>
                      <a:pt x="101" y="104"/>
                    </a:cubicBezTo>
                    <a:cubicBezTo>
                      <a:pt x="114" y="115"/>
                      <a:pt x="120" y="130"/>
                      <a:pt x="120" y="149"/>
                    </a:cubicBezTo>
                    <a:cubicBezTo>
                      <a:pt x="120" y="159"/>
                      <a:pt x="118" y="168"/>
                      <a:pt x="113" y="177"/>
                    </a:cubicBezTo>
                    <a:cubicBezTo>
                      <a:pt x="109" y="186"/>
                      <a:pt x="103" y="193"/>
                      <a:pt x="95" y="199"/>
                    </a:cubicBezTo>
                    <a:cubicBezTo>
                      <a:pt x="85" y="206"/>
                      <a:pt x="70" y="210"/>
                      <a:pt x="52" y="210"/>
                    </a:cubicBezTo>
                    <a:lnTo>
                      <a:pt x="0" y="210"/>
                    </a:lnTo>
                    <a:close/>
                    <a:moveTo>
                      <a:pt x="30" y="117"/>
                    </a:moveTo>
                    <a:cubicBezTo>
                      <a:pt x="30" y="180"/>
                      <a:pt x="30" y="180"/>
                      <a:pt x="30" y="180"/>
                    </a:cubicBezTo>
                    <a:cubicBezTo>
                      <a:pt x="51" y="180"/>
                      <a:pt x="51" y="180"/>
                      <a:pt x="51" y="180"/>
                    </a:cubicBezTo>
                    <a:cubicBezTo>
                      <a:pt x="77" y="180"/>
                      <a:pt x="90" y="170"/>
                      <a:pt x="90" y="149"/>
                    </a:cubicBezTo>
                    <a:cubicBezTo>
                      <a:pt x="90" y="140"/>
                      <a:pt x="87" y="133"/>
                      <a:pt x="81" y="127"/>
                    </a:cubicBezTo>
                    <a:cubicBezTo>
                      <a:pt x="76" y="120"/>
                      <a:pt x="66" y="117"/>
                      <a:pt x="51" y="117"/>
                    </a:cubicBezTo>
                    <a:lnTo>
                      <a:pt x="30" y="117"/>
                    </a:lnTo>
                    <a:close/>
                    <a:moveTo>
                      <a:pt x="140" y="0"/>
                    </a:moveTo>
                    <a:cubicBezTo>
                      <a:pt x="170" y="0"/>
                      <a:pt x="170" y="0"/>
                      <a:pt x="170" y="0"/>
                    </a:cubicBezTo>
                    <a:cubicBezTo>
                      <a:pt x="170" y="210"/>
                      <a:pt x="170" y="210"/>
                      <a:pt x="170" y="210"/>
                    </a:cubicBezTo>
                    <a:cubicBezTo>
                      <a:pt x="140" y="210"/>
                      <a:pt x="140" y="210"/>
                      <a:pt x="140" y="210"/>
                    </a:cubicBez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4" name="Freeform 16">
                <a:extLst>
                  <a:ext uri="{FF2B5EF4-FFF2-40B4-BE49-F238E27FC236}">
                    <a16:creationId xmlns:a16="http://schemas.microsoft.com/office/drawing/2014/main" id="{34C9486D-411A-4EC1-8CF5-9BEF72E992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24301" y="3032126"/>
                <a:ext cx="762000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6" y="64"/>
                      <a:pt x="30" y="83"/>
                      <a:pt x="30" y="105"/>
                    </a:cubicBezTo>
                    <a:cubicBezTo>
                      <a:pt x="30" y="127"/>
                      <a:pt x="36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5" name="Freeform 17">
                <a:extLst>
                  <a:ext uri="{FF2B5EF4-FFF2-40B4-BE49-F238E27FC236}">
                    <a16:creationId xmlns:a16="http://schemas.microsoft.com/office/drawing/2014/main" id="{7E066F66-E06F-40A6-A5E4-A0C4420200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327651" y="3032126"/>
                <a:ext cx="760413" cy="793750"/>
              </a:xfrm>
              <a:custGeom>
                <a:avLst/>
                <a:gdLst>
                  <a:gd name="T0" fmla="*/ 29 w 202"/>
                  <a:gd name="T1" fmla="*/ 30 h 210"/>
                  <a:gd name="T2" fmla="*/ 101 w 202"/>
                  <a:gd name="T3" fmla="*/ 0 h 210"/>
                  <a:gd name="T4" fmla="*/ 173 w 202"/>
                  <a:gd name="T5" fmla="*/ 30 h 210"/>
                  <a:gd name="T6" fmla="*/ 202 w 202"/>
                  <a:gd name="T7" fmla="*/ 105 h 210"/>
                  <a:gd name="T8" fmla="*/ 173 w 202"/>
                  <a:gd name="T9" fmla="*/ 180 h 210"/>
                  <a:gd name="T10" fmla="*/ 101 w 202"/>
                  <a:gd name="T11" fmla="*/ 210 h 210"/>
                  <a:gd name="T12" fmla="*/ 29 w 202"/>
                  <a:gd name="T13" fmla="*/ 180 h 210"/>
                  <a:gd name="T14" fmla="*/ 0 w 202"/>
                  <a:gd name="T15" fmla="*/ 105 h 210"/>
                  <a:gd name="T16" fmla="*/ 29 w 202"/>
                  <a:gd name="T17" fmla="*/ 30 h 210"/>
                  <a:gd name="T18" fmla="*/ 50 w 202"/>
                  <a:gd name="T19" fmla="*/ 160 h 210"/>
                  <a:gd name="T20" fmla="*/ 101 w 202"/>
                  <a:gd name="T21" fmla="*/ 181 h 210"/>
                  <a:gd name="T22" fmla="*/ 152 w 202"/>
                  <a:gd name="T23" fmla="*/ 160 h 210"/>
                  <a:gd name="T24" fmla="*/ 172 w 202"/>
                  <a:gd name="T25" fmla="*/ 105 h 210"/>
                  <a:gd name="T26" fmla="*/ 152 w 202"/>
                  <a:gd name="T27" fmla="*/ 50 h 210"/>
                  <a:gd name="T28" fmla="*/ 101 w 202"/>
                  <a:gd name="T29" fmla="*/ 29 h 210"/>
                  <a:gd name="T30" fmla="*/ 50 w 202"/>
                  <a:gd name="T31" fmla="*/ 50 h 210"/>
                  <a:gd name="T32" fmla="*/ 30 w 202"/>
                  <a:gd name="T33" fmla="*/ 105 h 210"/>
                  <a:gd name="T34" fmla="*/ 50 w 202"/>
                  <a:gd name="T35" fmla="*/ 1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2" h="210">
                    <a:moveTo>
                      <a:pt x="29" y="30"/>
                    </a:moveTo>
                    <a:cubicBezTo>
                      <a:pt x="48" y="10"/>
                      <a:pt x="72" y="0"/>
                      <a:pt x="101" y="0"/>
                    </a:cubicBezTo>
                    <a:cubicBezTo>
                      <a:pt x="130" y="0"/>
                      <a:pt x="154" y="10"/>
                      <a:pt x="173" y="30"/>
                    </a:cubicBezTo>
                    <a:cubicBezTo>
                      <a:pt x="192" y="50"/>
                      <a:pt x="202" y="75"/>
                      <a:pt x="202" y="105"/>
                    </a:cubicBezTo>
                    <a:cubicBezTo>
                      <a:pt x="202" y="135"/>
                      <a:pt x="192" y="160"/>
                      <a:pt x="173" y="180"/>
                    </a:cubicBezTo>
                    <a:cubicBezTo>
                      <a:pt x="154" y="200"/>
                      <a:pt x="130" y="210"/>
                      <a:pt x="101" y="210"/>
                    </a:cubicBezTo>
                    <a:cubicBezTo>
                      <a:pt x="72" y="210"/>
                      <a:pt x="48" y="200"/>
                      <a:pt x="29" y="180"/>
                    </a:cubicBezTo>
                    <a:cubicBezTo>
                      <a:pt x="10" y="160"/>
                      <a:pt x="0" y="135"/>
                      <a:pt x="0" y="105"/>
                    </a:cubicBezTo>
                    <a:cubicBezTo>
                      <a:pt x="0" y="75"/>
                      <a:pt x="10" y="50"/>
                      <a:pt x="29" y="30"/>
                    </a:cubicBezTo>
                    <a:moveTo>
                      <a:pt x="50" y="160"/>
                    </a:moveTo>
                    <a:cubicBezTo>
                      <a:pt x="63" y="174"/>
                      <a:pt x="80" y="181"/>
                      <a:pt x="101" y="181"/>
                    </a:cubicBezTo>
                    <a:cubicBezTo>
                      <a:pt x="122" y="181"/>
                      <a:pt x="139" y="174"/>
                      <a:pt x="152" y="160"/>
                    </a:cubicBezTo>
                    <a:cubicBezTo>
                      <a:pt x="165" y="146"/>
                      <a:pt x="172" y="127"/>
                      <a:pt x="172" y="105"/>
                    </a:cubicBezTo>
                    <a:cubicBezTo>
                      <a:pt x="172" y="83"/>
                      <a:pt x="165" y="64"/>
                      <a:pt x="152" y="50"/>
                    </a:cubicBezTo>
                    <a:cubicBezTo>
                      <a:pt x="139" y="36"/>
                      <a:pt x="122" y="29"/>
                      <a:pt x="101" y="29"/>
                    </a:cubicBezTo>
                    <a:cubicBezTo>
                      <a:pt x="80" y="29"/>
                      <a:pt x="63" y="36"/>
                      <a:pt x="50" y="50"/>
                    </a:cubicBezTo>
                    <a:cubicBezTo>
                      <a:pt x="37" y="64"/>
                      <a:pt x="30" y="83"/>
                      <a:pt x="30" y="105"/>
                    </a:cubicBezTo>
                    <a:cubicBezTo>
                      <a:pt x="30" y="127"/>
                      <a:pt x="37" y="146"/>
                      <a:pt x="50" y="16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6" name="Freeform 18">
                <a:extLst>
                  <a:ext uri="{FF2B5EF4-FFF2-40B4-BE49-F238E27FC236}">
                    <a16:creationId xmlns:a16="http://schemas.microsoft.com/office/drawing/2014/main" id="{24CE1B13-1812-4FD0-85F1-EA0672B6B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9488" y="3032126"/>
                <a:ext cx="584200" cy="793750"/>
              </a:xfrm>
              <a:custGeom>
                <a:avLst/>
                <a:gdLst>
                  <a:gd name="T0" fmla="*/ 368 w 368"/>
                  <a:gd name="T1" fmla="*/ 500 h 500"/>
                  <a:gd name="T2" fmla="*/ 223 w 368"/>
                  <a:gd name="T3" fmla="*/ 243 h 500"/>
                  <a:gd name="T4" fmla="*/ 356 w 368"/>
                  <a:gd name="T5" fmla="*/ 0 h 500"/>
                  <a:gd name="T6" fmla="*/ 277 w 368"/>
                  <a:gd name="T7" fmla="*/ 0 h 500"/>
                  <a:gd name="T8" fmla="*/ 185 w 368"/>
                  <a:gd name="T9" fmla="*/ 174 h 500"/>
                  <a:gd name="T10" fmla="*/ 92 w 368"/>
                  <a:gd name="T11" fmla="*/ 0 h 500"/>
                  <a:gd name="T12" fmla="*/ 14 w 368"/>
                  <a:gd name="T13" fmla="*/ 0 h 500"/>
                  <a:gd name="T14" fmla="*/ 147 w 368"/>
                  <a:gd name="T15" fmla="*/ 243 h 500"/>
                  <a:gd name="T16" fmla="*/ 0 w 368"/>
                  <a:gd name="T17" fmla="*/ 500 h 500"/>
                  <a:gd name="T18" fmla="*/ 80 w 368"/>
                  <a:gd name="T19" fmla="*/ 500 h 500"/>
                  <a:gd name="T20" fmla="*/ 185 w 368"/>
                  <a:gd name="T21" fmla="*/ 309 h 500"/>
                  <a:gd name="T22" fmla="*/ 289 w 368"/>
                  <a:gd name="T23" fmla="*/ 500 h 500"/>
                  <a:gd name="T24" fmla="*/ 368 w 368"/>
                  <a:gd name="T25" fmla="*/ 50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68" h="500">
                    <a:moveTo>
                      <a:pt x="368" y="500"/>
                    </a:moveTo>
                    <a:lnTo>
                      <a:pt x="223" y="243"/>
                    </a:lnTo>
                    <a:lnTo>
                      <a:pt x="356" y="0"/>
                    </a:lnTo>
                    <a:lnTo>
                      <a:pt x="277" y="0"/>
                    </a:lnTo>
                    <a:lnTo>
                      <a:pt x="185" y="174"/>
                    </a:lnTo>
                    <a:lnTo>
                      <a:pt x="92" y="0"/>
                    </a:lnTo>
                    <a:lnTo>
                      <a:pt x="14" y="0"/>
                    </a:lnTo>
                    <a:lnTo>
                      <a:pt x="147" y="243"/>
                    </a:lnTo>
                    <a:lnTo>
                      <a:pt x="0" y="500"/>
                    </a:lnTo>
                    <a:lnTo>
                      <a:pt x="80" y="500"/>
                    </a:lnTo>
                    <a:lnTo>
                      <a:pt x="185" y="309"/>
                    </a:lnTo>
                    <a:lnTo>
                      <a:pt x="289" y="500"/>
                    </a:lnTo>
                    <a:lnTo>
                      <a:pt x="368" y="5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23" name="Группа 22">
              <a:extLst>
                <a:ext uri="{FF2B5EF4-FFF2-40B4-BE49-F238E27FC236}">
                  <a16:creationId xmlns:a16="http://schemas.microsoft.com/office/drawing/2014/main" id="{A9DDEE1F-0164-4891-997A-DE1E0E3C158B}"/>
                </a:ext>
              </a:extLst>
            </p:cNvPr>
            <p:cNvGrpSpPr/>
            <p:nvPr/>
          </p:nvGrpSpPr>
          <p:grpSpPr>
            <a:xfrm>
              <a:off x="2700336" y="1603538"/>
              <a:ext cx="6791325" cy="3478213"/>
              <a:chOff x="2700338" y="1687513"/>
              <a:chExt cx="6791325" cy="3478213"/>
            </a:xfrm>
            <a:grpFill/>
          </p:grpSpPr>
          <p:sp>
            <p:nvSpPr>
              <p:cNvPr id="24" name="Freeform 5">
                <a:extLst>
                  <a:ext uri="{FF2B5EF4-FFF2-40B4-BE49-F238E27FC236}">
                    <a16:creationId xmlns:a16="http://schemas.microsoft.com/office/drawing/2014/main" id="{2E3AA8E6-23F1-41EA-89FC-A461D334DF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338" y="1687513"/>
                <a:ext cx="6034088" cy="3478213"/>
              </a:xfrm>
              <a:custGeom>
                <a:avLst/>
                <a:gdLst>
                  <a:gd name="T0" fmla="*/ 1536 w 1601"/>
                  <a:gd name="T1" fmla="*/ 93 h 921"/>
                  <a:gd name="T2" fmla="*/ 1527 w 1601"/>
                  <a:gd name="T3" fmla="*/ 83 h 921"/>
                  <a:gd name="T4" fmla="*/ 1494 w 1601"/>
                  <a:gd name="T5" fmla="*/ 55 h 921"/>
                  <a:gd name="T6" fmla="*/ 1325 w 1601"/>
                  <a:gd name="T7" fmla="*/ 0 h 921"/>
                  <a:gd name="T8" fmla="*/ 276 w 1601"/>
                  <a:gd name="T9" fmla="*/ 0 h 921"/>
                  <a:gd name="T10" fmla="*/ 0 w 1601"/>
                  <a:gd name="T11" fmla="*/ 264 h 921"/>
                  <a:gd name="T12" fmla="*/ 0 w 1601"/>
                  <a:gd name="T13" fmla="*/ 656 h 921"/>
                  <a:gd name="T14" fmla="*/ 276 w 1601"/>
                  <a:gd name="T15" fmla="*/ 921 h 921"/>
                  <a:gd name="T16" fmla="*/ 1325 w 1601"/>
                  <a:gd name="T17" fmla="*/ 921 h 921"/>
                  <a:gd name="T18" fmla="*/ 1497 w 1601"/>
                  <a:gd name="T19" fmla="*/ 864 h 921"/>
                  <a:gd name="T20" fmla="*/ 1446 w 1601"/>
                  <a:gd name="T21" fmla="*/ 864 h 921"/>
                  <a:gd name="T22" fmla="*/ 1325 w 1601"/>
                  <a:gd name="T23" fmla="*/ 894 h 921"/>
                  <a:gd name="T24" fmla="*/ 276 w 1601"/>
                  <a:gd name="T25" fmla="*/ 894 h 921"/>
                  <a:gd name="T26" fmla="*/ 28 w 1601"/>
                  <a:gd name="T27" fmla="*/ 656 h 921"/>
                  <a:gd name="T28" fmla="*/ 28 w 1601"/>
                  <a:gd name="T29" fmla="*/ 264 h 921"/>
                  <a:gd name="T30" fmla="*/ 276 w 1601"/>
                  <a:gd name="T31" fmla="*/ 27 h 921"/>
                  <a:gd name="T32" fmla="*/ 1325 w 1601"/>
                  <a:gd name="T33" fmla="*/ 27 h 921"/>
                  <a:gd name="T34" fmla="*/ 1476 w 1601"/>
                  <a:gd name="T35" fmla="*/ 76 h 921"/>
                  <a:gd name="T36" fmla="*/ 1486 w 1601"/>
                  <a:gd name="T37" fmla="*/ 83 h 921"/>
                  <a:gd name="T38" fmla="*/ 1497 w 1601"/>
                  <a:gd name="T39" fmla="*/ 93 h 921"/>
                  <a:gd name="T40" fmla="*/ 1573 w 1601"/>
                  <a:gd name="T41" fmla="*/ 264 h 921"/>
                  <a:gd name="T42" fmla="*/ 1573 w 1601"/>
                  <a:gd name="T43" fmla="*/ 301 h 921"/>
                  <a:gd name="T44" fmla="*/ 1601 w 1601"/>
                  <a:gd name="T45" fmla="*/ 301 h 921"/>
                  <a:gd name="T46" fmla="*/ 1601 w 1601"/>
                  <a:gd name="T47" fmla="*/ 264 h 921"/>
                  <a:gd name="T48" fmla="*/ 1536 w 1601"/>
                  <a:gd name="T49" fmla="*/ 93 h 9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01" h="921">
                    <a:moveTo>
                      <a:pt x="1536" y="93"/>
                    </a:moveTo>
                    <a:cubicBezTo>
                      <a:pt x="1530" y="86"/>
                      <a:pt x="1533" y="89"/>
                      <a:pt x="1527" y="83"/>
                    </a:cubicBezTo>
                    <a:cubicBezTo>
                      <a:pt x="1519" y="77"/>
                      <a:pt x="1502" y="61"/>
                      <a:pt x="1494" y="55"/>
                    </a:cubicBezTo>
                    <a:cubicBezTo>
                      <a:pt x="1448" y="20"/>
                      <a:pt x="1389" y="0"/>
                      <a:pt x="1325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123" y="0"/>
                      <a:pt x="0" y="118"/>
                      <a:pt x="0" y="264"/>
                    </a:cubicBezTo>
                    <a:cubicBezTo>
                      <a:pt x="0" y="656"/>
                      <a:pt x="0" y="656"/>
                      <a:pt x="0" y="656"/>
                    </a:cubicBezTo>
                    <a:cubicBezTo>
                      <a:pt x="0" y="802"/>
                      <a:pt x="123" y="921"/>
                      <a:pt x="276" y="921"/>
                    </a:cubicBezTo>
                    <a:cubicBezTo>
                      <a:pt x="1325" y="921"/>
                      <a:pt x="1325" y="921"/>
                      <a:pt x="1325" y="921"/>
                    </a:cubicBezTo>
                    <a:cubicBezTo>
                      <a:pt x="1390" y="921"/>
                      <a:pt x="1450" y="900"/>
                      <a:pt x="1497" y="864"/>
                    </a:cubicBezTo>
                    <a:cubicBezTo>
                      <a:pt x="1446" y="864"/>
                      <a:pt x="1446" y="864"/>
                      <a:pt x="1446" y="864"/>
                    </a:cubicBezTo>
                    <a:cubicBezTo>
                      <a:pt x="1410" y="883"/>
                      <a:pt x="1369" y="894"/>
                      <a:pt x="1325" y="894"/>
                    </a:cubicBezTo>
                    <a:cubicBezTo>
                      <a:pt x="276" y="894"/>
                      <a:pt x="276" y="894"/>
                      <a:pt x="276" y="894"/>
                    </a:cubicBezTo>
                    <a:cubicBezTo>
                      <a:pt x="139" y="894"/>
                      <a:pt x="28" y="788"/>
                      <a:pt x="28" y="656"/>
                    </a:cubicBezTo>
                    <a:cubicBezTo>
                      <a:pt x="28" y="264"/>
                      <a:pt x="28" y="264"/>
                      <a:pt x="28" y="264"/>
                    </a:cubicBezTo>
                    <a:cubicBezTo>
                      <a:pt x="28" y="133"/>
                      <a:pt x="139" y="27"/>
                      <a:pt x="276" y="27"/>
                    </a:cubicBezTo>
                    <a:cubicBezTo>
                      <a:pt x="1325" y="27"/>
                      <a:pt x="1325" y="27"/>
                      <a:pt x="1325" y="27"/>
                    </a:cubicBezTo>
                    <a:cubicBezTo>
                      <a:pt x="1382" y="27"/>
                      <a:pt x="1434" y="45"/>
                      <a:pt x="1476" y="76"/>
                    </a:cubicBezTo>
                    <a:cubicBezTo>
                      <a:pt x="1479" y="78"/>
                      <a:pt x="1483" y="81"/>
                      <a:pt x="1486" y="83"/>
                    </a:cubicBezTo>
                    <a:cubicBezTo>
                      <a:pt x="1490" y="86"/>
                      <a:pt x="1493" y="90"/>
                      <a:pt x="1497" y="93"/>
                    </a:cubicBezTo>
                    <a:cubicBezTo>
                      <a:pt x="1544" y="136"/>
                      <a:pt x="1573" y="197"/>
                      <a:pt x="1573" y="264"/>
                    </a:cubicBezTo>
                    <a:cubicBezTo>
                      <a:pt x="1573" y="301"/>
                      <a:pt x="1573" y="301"/>
                      <a:pt x="1573" y="301"/>
                    </a:cubicBezTo>
                    <a:cubicBezTo>
                      <a:pt x="1601" y="301"/>
                      <a:pt x="1601" y="301"/>
                      <a:pt x="1601" y="301"/>
                    </a:cubicBezTo>
                    <a:cubicBezTo>
                      <a:pt x="1601" y="264"/>
                      <a:pt x="1601" y="264"/>
                      <a:pt x="1601" y="264"/>
                    </a:cubicBezTo>
                    <a:cubicBezTo>
                      <a:pt x="1601" y="199"/>
                      <a:pt x="1577" y="139"/>
                      <a:pt x="1536" y="9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5A50466A-B8E5-443A-8106-541C886432A9}"/>
                  </a:ext>
                </a:extLst>
              </p:cNvPr>
              <p:cNvGrpSpPr/>
              <p:nvPr/>
            </p:nvGrpSpPr>
            <p:grpSpPr>
              <a:xfrm>
                <a:off x="3152776" y="3965576"/>
                <a:ext cx="6338887" cy="792163"/>
                <a:chOff x="3152776" y="3965576"/>
                <a:chExt cx="6338887" cy="792163"/>
              </a:xfrm>
              <a:grpFill/>
            </p:grpSpPr>
            <p:sp>
              <p:nvSpPr>
                <p:cNvPr id="29" name="Freeform 19">
                  <a:extLst>
                    <a:ext uri="{FF2B5EF4-FFF2-40B4-BE49-F238E27FC236}">
                      <a16:creationId xmlns:a16="http://schemas.microsoft.com/office/drawing/2014/main" id="{A28D62ED-FD63-42BE-9C1C-83A9A1EBC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2776" y="3965576"/>
                  <a:ext cx="620713" cy="792163"/>
                </a:xfrm>
                <a:custGeom>
                  <a:avLst/>
                  <a:gdLst>
                    <a:gd name="T0" fmla="*/ 318 w 391"/>
                    <a:gd name="T1" fmla="*/ 499 h 499"/>
                    <a:gd name="T2" fmla="*/ 318 w 391"/>
                    <a:gd name="T3" fmla="*/ 169 h 499"/>
                    <a:gd name="T4" fmla="*/ 0 w 391"/>
                    <a:gd name="T5" fmla="*/ 499 h 499"/>
                    <a:gd name="T6" fmla="*/ 0 w 391"/>
                    <a:gd name="T7" fmla="*/ 0 h 499"/>
                    <a:gd name="T8" fmla="*/ 71 w 391"/>
                    <a:gd name="T9" fmla="*/ 0 h 499"/>
                    <a:gd name="T10" fmla="*/ 71 w 391"/>
                    <a:gd name="T11" fmla="*/ 340 h 499"/>
                    <a:gd name="T12" fmla="*/ 391 w 391"/>
                    <a:gd name="T13" fmla="*/ 0 h 499"/>
                    <a:gd name="T14" fmla="*/ 391 w 391"/>
                    <a:gd name="T15" fmla="*/ 499 h 499"/>
                    <a:gd name="T16" fmla="*/ 318 w 391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1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91" y="0"/>
                      </a:lnTo>
                      <a:lnTo>
                        <a:pt x="391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" name="Freeform 20">
                  <a:extLst>
                    <a:ext uri="{FF2B5EF4-FFF2-40B4-BE49-F238E27FC236}">
                      <a16:creationId xmlns:a16="http://schemas.microsoft.com/office/drawing/2014/main" id="{F34DD32B-B7FB-4A5B-A95D-79B53D630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51288" y="3965576"/>
                  <a:ext cx="554038" cy="792163"/>
                </a:xfrm>
                <a:custGeom>
                  <a:avLst/>
                  <a:gdLst>
                    <a:gd name="T0" fmla="*/ 74 w 349"/>
                    <a:gd name="T1" fmla="*/ 0 h 499"/>
                    <a:gd name="T2" fmla="*/ 74 w 349"/>
                    <a:gd name="T3" fmla="*/ 202 h 499"/>
                    <a:gd name="T4" fmla="*/ 275 w 349"/>
                    <a:gd name="T5" fmla="*/ 202 h 499"/>
                    <a:gd name="T6" fmla="*/ 275 w 349"/>
                    <a:gd name="T7" fmla="*/ 0 h 499"/>
                    <a:gd name="T8" fmla="*/ 349 w 349"/>
                    <a:gd name="T9" fmla="*/ 0 h 499"/>
                    <a:gd name="T10" fmla="*/ 349 w 349"/>
                    <a:gd name="T11" fmla="*/ 499 h 499"/>
                    <a:gd name="T12" fmla="*/ 275 w 349"/>
                    <a:gd name="T13" fmla="*/ 499 h 499"/>
                    <a:gd name="T14" fmla="*/ 275 w 349"/>
                    <a:gd name="T15" fmla="*/ 273 h 499"/>
                    <a:gd name="T16" fmla="*/ 74 w 349"/>
                    <a:gd name="T17" fmla="*/ 273 h 499"/>
                    <a:gd name="T18" fmla="*/ 74 w 349"/>
                    <a:gd name="T19" fmla="*/ 499 h 499"/>
                    <a:gd name="T20" fmla="*/ 0 w 349"/>
                    <a:gd name="T21" fmla="*/ 499 h 499"/>
                    <a:gd name="T22" fmla="*/ 0 w 349"/>
                    <a:gd name="T23" fmla="*/ 0 h 499"/>
                    <a:gd name="T24" fmla="*/ 74 w 349"/>
                    <a:gd name="T25" fmla="*/ 0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49" h="499">
                      <a:moveTo>
                        <a:pt x="74" y="0"/>
                      </a:moveTo>
                      <a:lnTo>
                        <a:pt x="74" y="202"/>
                      </a:lnTo>
                      <a:lnTo>
                        <a:pt x="275" y="202"/>
                      </a:lnTo>
                      <a:lnTo>
                        <a:pt x="275" y="0"/>
                      </a:lnTo>
                      <a:lnTo>
                        <a:pt x="349" y="0"/>
                      </a:lnTo>
                      <a:lnTo>
                        <a:pt x="349" y="499"/>
                      </a:lnTo>
                      <a:lnTo>
                        <a:pt x="275" y="499"/>
                      </a:lnTo>
                      <a:lnTo>
                        <a:pt x="275" y="273"/>
                      </a:lnTo>
                      <a:lnTo>
                        <a:pt x="74" y="273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id="{8C3D203F-247F-4FB2-880E-B63BD41B1D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6301" y="3965576"/>
                  <a:ext cx="617538" cy="792163"/>
                </a:xfrm>
                <a:custGeom>
                  <a:avLst/>
                  <a:gdLst>
                    <a:gd name="T0" fmla="*/ 318 w 389"/>
                    <a:gd name="T1" fmla="*/ 499 h 499"/>
                    <a:gd name="T2" fmla="*/ 318 w 389"/>
                    <a:gd name="T3" fmla="*/ 169 h 499"/>
                    <a:gd name="T4" fmla="*/ 0 w 389"/>
                    <a:gd name="T5" fmla="*/ 499 h 499"/>
                    <a:gd name="T6" fmla="*/ 0 w 389"/>
                    <a:gd name="T7" fmla="*/ 0 h 499"/>
                    <a:gd name="T8" fmla="*/ 71 w 389"/>
                    <a:gd name="T9" fmla="*/ 0 h 499"/>
                    <a:gd name="T10" fmla="*/ 71 w 389"/>
                    <a:gd name="T11" fmla="*/ 340 h 499"/>
                    <a:gd name="T12" fmla="*/ 389 w 389"/>
                    <a:gd name="T13" fmla="*/ 0 h 499"/>
                    <a:gd name="T14" fmla="*/ 389 w 389"/>
                    <a:gd name="T15" fmla="*/ 499 h 499"/>
                    <a:gd name="T16" fmla="*/ 318 w 389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89" h="499">
                      <a:moveTo>
                        <a:pt x="318" y="499"/>
                      </a:moveTo>
                      <a:lnTo>
                        <a:pt x="318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340"/>
                      </a:lnTo>
                      <a:lnTo>
                        <a:pt x="389" y="0"/>
                      </a:lnTo>
                      <a:lnTo>
                        <a:pt x="389" y="499"/>
                      </a:lnTo>
                      <a:lnTo>
                        <a:pt x="318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7" name="Freeform 22">
                  <a:extLst>
                    <a:ext uri="{FF2B5EF4-FFF2-40B4-BE49-F238E27FC236}">
                      <a16:creationId xmlns:a16="http://schemas.microsoft.com/office/drawing/2014/main" id="{88CBE073-4073-42F0-A193-B1DDA59A6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4813" y="3968751"/>
                  <a:ext cx="638175" cy="788988"/>
                </a:xfrm>
                <a:custGeom>
                  <a:avLst/>
                  <a:gdLst>
                    <a:gd name="T0" fmla="*/ 0 w 402"/>
                    <a:gd name="T1" fmla="*/ 466 h 497"/>
                    <a:gd name="T2" fmla="*/ 0 w 402"/>
                    <a:gd name="T3" fmla="*/ 0 h 497"/>
                    <a:gd name="T4" fmla="*/ 74 w 402"/>
                    <a:gd name="T5" fmla="*/ 0 h 497"/>
                    <a:gd name="T6" fmla="*/ 74 w 402"/>
                    <a:gd name="T7" fmla="*/ 395 h 497"/>
                    <a:gd name="T8" fmla="*/ 269 w 402"/>
                    <a:gd name="T9" fmla="*/ 395 h 497"/>
                    <a:gd name="T10" fmla="*/ 269 w 402"/>
                    <a:gd name="T11" fmla="*/ 0 h 497"/>
                    <a:gd name="T12" fmla="*/ 340 w 402"/>
                    <a:gd name="T13" fmla="*/ 0 h 497"/>
                    <a:gd name="T14" fmla="*/ 340 w 402"/>
                    <a:gd name="T15" fmla="*/ 395 h 497"/>
                    <a:gd name="T16" fmla="*/ 402 w 402"/>
                    <a:gd name="T17" fmla="*/ 395 h 497"/>
                    <a:gd name="T18" fmla="*/ 402 w 402"/>
                    <a:gd name="T19" fmla="*/ 497 h 497"/>
                    <a:gd name="T20" fmla="*/ 333 w 402"/>
                    <a:gd name="T21" fmla="*/ 497 h 497"/>
                    <a:gd name="T22" fmla="*/ 333 w 402"/>
                    <a:gd name="T23" fmla="*/ 466 h 497"/>
                    <a:gd name="T24" fmla="*/ 0 w 402"/>
                    <a:gd name="T25" fmla="*/ 466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402" h="497">
                      <a:moveTo>
                        <a:pt x="0" y="466"/>
                      </a:move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4" y="395"/>
                      </a:lnTo>
                      <a:lnTo>
                        <a:pt x="269" y="395"/>
                      </a:lnTo>
                      <a:lnTo>
                        <a:pt x="269" y="0"/>
                      </a:lnTo>
                      <a:lnTo>
                        <a:pt x="340" y="0"/>
                      </a:lnTo>
                      <a:lnTo>
                        <a:pt x="340" y="395"/>
                      </a:lnTo>
                      <a:lnTo>
                        <a:pt x="402" y="395"/>
                      </a:lnTo>
                      <a:lnTo>
                        <a:pt x="402" y="497"/>
                      </a:lnTo>
                      <a:lnTo>
                        <a:pt x="333" y="497"/>
                      </a:lnTo>
                      <a:lnTo>
                        <a:pt x="333" y="466"/>
                      </a:lnTo>
                      <a:lnTo>
                        <a:pt x="0" y="46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8" name="Freeform 23">
                  <a:extLst>
                    <a:ext uri="{FF2B5EF4-FFF2-40B4-BE49-F238E27FC236}">
                      <a16:creationId xmlns:a16="http://schemas.microsoft.com/office/drawing/2014/main" id="{E21BF8F3-661A-4444-9B6F-8B85BFEC39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49988" y="3965576"/>
                  <a:ext cx="622300" cy="792163"/>
                </a:xfrm>
                <a:custGeom>
                  <a:avLst/>
                  <a:gdLst>
                    <a:gd name="T0" fmla="*/ 319 w 392"/>
                    <a:gd name="T1" fmla="*/ 499 h 499"/>
                    <a:gd name="T2" fmla="*/ 319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2 w 392"/>
                    <a:gd name="T9" fmla="*/ 0 h 499"/>
                    <a:gd name="T10" fmla="*/ 72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19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19" y="499"/>
                      </a:moveTo>
                      <a:lnTo>
                        <a:pt x="319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19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0" name="Freeform 24">
                  <a:extLst>
                    <a:ext uri="{FF2B5EF4-FFF2-40B4-BE49-F238E27FC236}">
                      <a16:creationId xmlns:a16="http://schemas.microsoft.com/office/drawing/2014/main" id="{55490408-A334-4D29-86DA-8C00BE3C1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72388" y="3965576"/>
                  <a:ext cx="458788" cy="792163"/>
                </a:xfrm>
                <a:custGeom>
                  <a:avLst/>
                  <a:gdLst>
                    <a:gd name="T0" fmla="*/ 289 w 289"/>
                    <a:gd name="T1" fmla="*/ 71 h 499"/>
                    <a:gd name="T2" fmla="*/ 182 w 289"/>
                    <a:gd name="T3" fmla="*/ 71 h 499"/>
                    <a:gd name="T4" fmla="*/ 182 w 289"/>
                    <a:gd name="T5" fmla="*/ 499 h 499"/>
                    <a:gd name="T6" fmla="*/ 109 w 289"/>
                    <a:gd name="T7" fmla="*/ 499 h 499"/>
                    <a:gd name="T8" fmla="*/ 109 w 289"/>
                    <a:gd name="T9" fmla="*/ 71 h 499"/>
                    <a:gd name="T10" fmla="*/ 0 w 289"/>
                    <a:gd name="T11" fmla="*/ 71 h 499"/>
                    <a:gd name="T12" fmla="*/ 0 w 289"/>
                    <a:gd name="T13" fmla="*/ 0 h 499"/>
                    <a:gd name="T14" fmla="*/ 289 w 289"/>
                    <a:gd name="T15" fmla="*/ 0 h 499"/>
                    <a:gd name="T16" fmla="*/ 289 w 289"/>
                    <a:gd name="T17" fmla="*/ 71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89" h="499">
                      <a:moveTo>
                        <a:pt x="289" y="71"/>
                      </a:moveTo>
                      <a:lnTo>
                        <a:pt x="182" y="71"/>
                      </a:lnTo>
                      <a:lnTo>
                        <a:pt x="182" y="499"/>
                      </a:lnTo>
                      <a:lnTo>
                        <a:pt x="109" y="499"/>
                      </a:lnTo>
                      <a:lnTo>
                        <a:pt x="109" y="71"/>
                      </a:lnTo>
                      <a:lnTo>
                        <a:pt x="0" y="7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9" y="7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1" name="Freeform 25">
                  <a:extLst>
                    <a:ext uri="{FF2B5EF4-FFF2-40B4-BE49-F238E27FC236}">
                      <a16:creationId xmlns:a16="http://schemas.microsoft.com/office/drawing/2014/main" id="{472CB866-8B52-4E1E-BB94-7747D7E1E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48651" y="3965576"/>
                  <a:ext cx="622300" cy="792163"/>
                </a:xfrm>
                <a:custGeom>
                  <a:avLst/>
                  <a:gdLst>
                    <a:gd name="T0" fmla="*/ 320 w 392"/>
                    <a:gd name="T1" fmla="*/ 499 h 499"/>
                    <a:gd name="T2" fmla="*/ 320 w 392"/>
                    <a:gd name="T3" fmla="*/ 169 h 499"/>
                    <a:gd name="T4" fmla="*/ 0 w 392"/>
                    <a:gd name="T5" fmla="*/ 499 h 499"/>
                    <a:gd name="T6" fmla="*/ 0 w 392"/>
                    <a:gd name="T7" fmla="*/ 0 h 499"/>
                    <a:gd name="T8" fmla="*/ 73 w 392"/>
                    <a:gd name="T9" fmla="*/ 0 h 499"/>
                    <a:gd name="T10" fmla="*/ 73 w 392"/>
                    <a:gd name="T11" fmla="*/ 340 h 499"/>
                    <a:gd name="T12" fmla="*/ 392 w 392"/>
                    <a:gd name="T13" fmla="*/ 0 h 499"/>
                    <a:gd name="T14" fmla="*/ 392 w 392"/>
                    <a:gd name="T15" fmla="*/ 499 h 499"/>
                    <a:gd name="T16" fmla="*/ 320 w 392"/>
                    <a:gd name="T17" fmla="*/ 499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2" h="499">
                      <a:moveTo>
                        <a:pt x="320" y="499"/>
                      </a:moveTo>
                      <a:lnTo>
                        <a:pt x="320" y="169"/>
                      </a:lnTo>
                      <a:lnTo>
                        <a:pt x="0" y="499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73" y="340"/>
                      </a:lnTo>
                      <a:lnTo>
                        <a:pt x="392" y="0"/>
                      </a:lnTo>
                      <a:lnTo>
                        <a:pt x="392" y="499"/>
                      </a:lnTo>
                      <a:lnTo>
                        <a:pt x="320" y="49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2" name="Freeform 26">
                  <a:extLst>
                    <a:ext uri="{FF2B5EF4-FFF2-40B4-BE49-F238E27FC236}">
                      <a16:creationId xmlns:a16="http://schemas.microsoft.com/office/drawing/2014/main" id="{2F3D09D8-0381-4A17-ABA8-53E15964F7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043988" y="3965576"/>
                  <a:ext cx="447675" cy="792163"/>
                </a:xfrm>
                <a:custGeom>
                  <a:avLst/>
                  <a:gdLst>
                    <a:gd name="T0" fmla="*/ 0 w 119"/>
                    <a:gd name="T1" fmla="*/ 0 h 210"/>
                    <a:gd name="T2" fmla="*/ 30 w 119"/>
                    <a:gd name="T3" fmla="*/ 0 h 210"/>
                    <a:gd name="T4" fmla="*/ 63 w 119"/>
                    <a:gd name="T5" fmla="*/ 4 h 210"/>
                    <a:gd name="T6" fmla="*/ 85 w 119"/>
                    <a:gd name="T7" fmla="*/ 16 h 210"/>
                    <a:gd name="T8" fmla="*/ 101 w 119"/>
                    <a:gd name="T9" fmla="*/ 57 h 210"/>
                    <a:gd name="T10" fmla="*/ 95 w 119"/>
                    <a:gd name="T11" fmla="*/ 81 h 210"/>
                    <a:gd name="T12" fmla="*/ 77 w 119"/>
                    <a:gd name="T13" fmla="*/ 95 h 210"/>
                    <a:gd name="T14" fmla="*/ 106 w 119"/>
                    <a:gd name="T15" fmla="*/ 115 h 210"/>
                    <a:gd name="T16" fmla="*/ 119 w 119"/>
                    <a:gd name="T17" fmla="*/ 154 h 210"/>
                    <a:gd name="T18" fmla="*/ 106 w 119"/>
                    <a:gd name="T19" fmla="*/ 190 h 210"/>
                    <a:gd name="T20" fmla="*/ 50 w 119"/>
                    <a:gd name="T21" fmla="*/ 210 h 210"/>
                    <a:gd name="T22" fmla="*/ 0 w 119"/>
                    <a:gd name="T23" fmla="*/ 210 h 210"/>
                    <a:gd name="T24" fmla="*/ 0 w 119"/>
                    <a:gd name="T25" fmla="*/ 0 h 210"/>
                    <a:gd name="T26" fmla="*/ 31 w 119"/>
                    <a:gd name="T27" fmla="*/ 30 h 210"/>
                    <a:gd name="T28" fmla="*/ 31 w 119"/>
                    <a:gd name="T29" fmla="*/ 89 h 210"/>
                    <a:gd name="T30" fmla="*/ 40 w 119"/>
                    <a:gd name="T31" fmla="*/ 89 h 210"/>
                    <a:gd name="T32" fmla="*/ 65 w 119"/>
                    <a:gd name="T33" fmla="*/ 81 h 210"/>
                    <a:gd name="T34" fmla="*/ 72 w 119"/>
                    <a:gd name="T35" fmla="*/ 57 h 210"/>
                    <a:gd name="T36" fmla="*/ 65 w 119"/>
                    <a:gd name="T37" fmla="*/ 38 h 210"/>
                    <a:gd name="T38" fmla="*/ 41 w 119"/>
                    <a:gd name="T39" fmla="*/ 30 h 210"/>
                    <a:gd name="T40" fmla="*/ 31 w 119"/>
                    <a:gd name="T41" fmla="*/ 30 h 210"/>
                    <a:gd name="T42" fmla="*/ 31 w 119"/>
                    <a:gd name="T43" fmla="*/ 120 h 210"/>
                    <a:gd name="T44" fmla="*/ 31 w 119"/>
                    <a:gd name="T45" fmla="*/ 181 h 210"/>
                    <a:gd name="T46" fmla="*/ 49 w 119"/>
                    <a:gd name="T47" fmla="*/ 181 h 210"/>
                    <a:gd name="T48" fmla="*/ 79 w 119"/>
                    <a:gd name="T49" fmla="*/ 173 h 210"/>
                    <a:gd name="T50" fmla="*/ 89 w 119"/>
                    <a:gd name="T51" fmla="*/ 150 h 210"/>
                    <a:gd name="T52" fmla="*/ 81 w 119"/>
                    <a:gd name="T53" fmla="*/ 129 h 210"/>
                    <a:gd name="T54" fmla="*/ 50 w 119"/>
                    <a:gd name="T55" fmla="*/ 120 h 210"/>
                    <a:gd name="T56" fmla="*/ 31 w 119"/>
                    <a:gd name="T57" fmla="*/ 120 h 2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19" h="210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44" y="0"/>
                        <a:pt x="55" y="2"/>
                        <a:pt x="63" y="4"/>
                      </a:cubicBezTo>
                      <a:cubicBezTo>
                        <a:pt x="72" y="6"/>
                        <a:pt x="79" y="10"/>
                        <a:pt x="85" y="16"/>
                      </a:cubicBezTo>
                      <a:cubicBezTo>
                        <a:pt x="96" y="27"/>
                        <a:pt x="101" y="40"/>
                        <a:pt x="101" y="57"/>
                      </a:cubicBezTo>
                      <a:cubicBezTo>
                        <a:pt x="101" y="67"/>
                        <a:pt x="99" y="75"/>
                        <a:pt x="95" y="81"/>
                      </a:cubicBezTo>
                      <a:cubicBezTo>
                        <a:pt x="92" y="87"/>
                        <a:pt x="84" y="92"/>
                        <a:pt x="77" y="95"/>
                      </a:cubicBezTo>
                      <a:cubicBezTo>
                        <a:pt x="88" y="98"/>
                        <a:pt x="99" y="108"/>
                        <a:pt x="106" y="115"/>
                      </a:cubicBezTo>
                      <a:cubicBezTo>
                        <a:pt x="115" y="125"/>
                        <a:pt x="119" y="137"/>
                        <a:pt x="119" y="154"/>
                      </a:cubicBezTo>
                      <a:cubicBezTo>
                        <a:pt x="119" y="169"/>
                        <a:pt x="115" y="181"/>
                        <a:pt x="106" y="190"/>
                      </a:cubicBezTo>
                      <a:cubicBezTo>
                        <a:pt x="94" y="204"/>
                        <a:pt x="75" y="210"/>
                        <a:pt x="50" y="210"/>
                      </a:cubicBezTo>
                      <a:cubicBezTo>
                        <a:pt x="0" y="210"/>
                        <a:pt x="0" y="210"/>
                        <a:pt x="0" y="210"/>
                      </a:cubicBezTo>
                      <a:lnTo>
                        <a:pt x="0" y="0"/>
                      </a:lnTo>
                      <a:close/>
                      <a:moveTo>
                        <a:pt x="31" y="30"/>
                      </a:moveTo>
                      <a:cubicBezTo>
                        <a:pt x="31" y="89"/>
                        <a:pt x="31" y="89"/>
                        <a:pt x="31" y="89"/>
                      </a:cubicBezTo>
                      <a:cubicBezTo>
                        <a:pt x="40" y="89"/>
                        <a:pt x="40" y="89"/>
                        <a:pt x="40" y="89"/>
                      </a:cubicBezTo>
                      <a:cubicBezTo>
                        <a:pt x="51" y="89"/>
                        <a:pt x="59" y="86"/>
                        <a:pt x="65" y="81"/>
                      </a:cubicBezTo>
                      <a:cubicBezTo>
                        <a:pt x="70" y="75"/>
                        <a:pt x="72" y="68"/>
                        <a:pt x="72" y="57"/>
                      </a:cubicBezTo>
                      <a:cubicBezTo>
                        <a:pt x="72" y="49"/>
                        <a:pt x="70" y="42"/>
                        <a:pt x="65" y="38"/>
                      </a:cubicBezTo>
                      <a:cubicBezTo>
                        <a:pt x="60" y="32"/>
                        <a:pt x="52" y="30"/>
                        <a:pt x="41" y="30"/>
                      </a:cubicBezTo>
                      <a:lnTo>
                        <a:pt x="31" y="30"/>
                      </a:lnTo>
                      <a:close/>
                      <a:moveTo>
                        <a:pt x="31" y="120"/>
                      </a:moveTo>
                      <a:cubicBezTo>
                        <a:pt x="31" y="181"/>
                        <a:pt x="31" y="181"/>
                        <a:pt x="31" y="181"/>
                      </a:cubicBezTo>
                      <a:cubicBezTo>
                        <a:pt x="49" y="181"/>
                        <a:pt x="49" y="181"/>
                        <a:pt x="49" y="181"/>
                      </a:cubicBezTo>
                      <a:cubicBezTo>
                        <a:pt x="63" y="181"/>
                        <a:pt x="73" y="178"/>
                        <a:pt x="79" y="173"/>
                      </a:cubicBezTo>
                      <a:cubicBezTo>
                        <a:pt x="86" y="168"/>
                        <a:pt x="89" y="160"/>
                        <a:pt x="89" y="150"/>
                      </a:cubicBezTo>
                      <a:cubicBezTo>
                        <a:pt x="89" y="141"/>
                        <a:pt x="87" y="134"/>
                        <a:pt x="81" y="129"/>
                      </a:cubicBezTo>
                      <a:cubicBezTo>
                        <a:pt x="75" y="123"/>
                        <a:pt x="65" y="120"/>
                        <a:pt x="50" y="120"/>
                      </a:cubicBezTo>
                      <a:lnTo>
                        <a:pt x="31" y="12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43" name="Freeform 27">
                  <a:extLst>
                    <a:ext uri="{FF2B5EF4-FFF2-40B4-BE49-F238E27FC236}">
                      <a16:creationId xmlns:a16="http://schemas.microsoft.com/office/drawing/2014/main" id="{95975D8F-0DE9-4AA9-84EB-7D4BA9BDB19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70713" y="3965576"/>
                  <a:ext cx="727075" cy="792163"/>
                </a:xfrm>
                <a:custGeom>
                  <a:avLst/>
                  <a:gdLst>
                    <a:gd name="T0" fmla="*/ 0 w 458"/>
                    <a:gd name="T1" fmla="*/ 499 h 499"/>
                    <a:gd name="T2" fmla="*/ 235 w 458"/>
                    <a:gd name="T3" fmla="*/ 0 h 499"/>
                    <a:gd name="T4" fmla="*/ 458 w 458"/>
                    <a:gd name="T5" fmla="*/ 499 h 499"/>
                    <a:gd name="T6" fmla="*/ 382 w 458"/>
                    <a:gd name="T7" fmla="*/ 499 h 499"/>
                    <a:gd name="T8" fmla="*/ 330 w 458"/>
                    <a:gd name="T9" fmla="*/ 380 h 499"/>
                    <a:gd name="T10" fmla="*/ 131 w 458"/>
                    <a:gd name="T11" fmla="*/ 380 h 499"/>
                    <a:gd name="T12" fmla="*/ 74 w 458"/>
                    <a:gd name="T13" fmla="*/ 499 h 499"/>
                    <a:gd name="T14" fmla="*/ 0 w 458"/>
                    <a:gd name="T15" fmla="*/ 499 h 499"/>
                    <a:gd name="T16" fmla="*/ 233 w 458"/>
                    <a:gd name="T17" fmla="*/ 164 h 499"/>
                    <a:gd name="T18" fmla="*/ 164 w 458"/>
                    <a:gd name="T19" fmla="*/ 309 h 499"/>
                    <a:gd name="T20" fmla="*/ 297 w 458"/>
                    <a:gd name="T21" fmla="*/ 309 h 499"/>
                    <a:gd name="T22" fmla="*/ 233 w 458"/>
                    <a:gd name="T23" fmla="*/ 164 h 4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58" h="499">
                      <a:moveTo>
                        <a:pt x="0" y="499"/>
                      </a:moveTo>
                      <a:lnTo>
                        <a:pt x="235" y="0"/>
                      </a:lnTo>
                      <a:lnTo>
                        <a:pt x="458" y="499"/>
                      </a:lnTo>
                      <a:lnTo>
                        <a:pt x="382" y="499"/>
                      </a:lnTo>
                      <a:lnTo>
                        <a:pt x="330" y="380"/>
                      </a:lnTo>
                      <a:lnTo>
                        <a:pt x="131" y="380"/>
                      </a:lnTo>
                      <a:lnTo>
                        <a:pt x="74" y="499"/>
                      </a:lnTo>
                      <a:lnTo>
                        <a:pt x="0" y="499"/>
                      </a:lnTo>
                      <a:close/>
                      <a:moveTo>
                        <a:pt x="233" y="164"/>
                      </a:moveTo>
                      <a:lnTo>
                        <a:pt x="164" y="309"/>
                      </a:lnTo>
                      <a:lnTo>
                        <a:pt x="297" y="309"/>
                      </a:lnTo>
                      <a:lnTo>
                        <a:pt x="233" y="1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</p:grpSp>
      <p:cxnSp>
        <p:nvCxnSpPr>
          <p:cNvPr id="57" name="Прямая соединительная линия 56"/>
          <p:cNvCxnSpPr/>
          <p:nvPr/>
        </p:nvCxnSpPr>
        <p:spPr>
          <a:xfrm>
            <a:off x="9212" y="749745"/>
            <a:ext cx="1049876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/>
          <p:cNvGrpSpPr/>
          <p:nvPr/>
        </p:nvGrpSpPr>
        <p:grpSpPr>
          <a:xfrm>
            <a:off x="1179233" y="3723630"/>
            <a:ext cx="4751149" cy="2623830"/>
            <a:chOff x="6131107" y="1201410"/>
            <a:chExt cx="4751149" cy="2623830"/>
          </a:xfrm>
        </p:grpSpPr>
        <p:sp>
          <p:nvSpPr>
            <p:cNvPr id="63" name="Прямоугольник 62"/>
            <p:cNvSpPr/>
            <p:nvPr/>
          </p:nvSpPr>
          <p:spPr>
            <a:xfrm rot="5400000">
              <a:off x="7621233" y="873956"/>
              <a:ext cx="2325749" cy="35768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6131107" y="1201410"/>
              <a:ext cx="4751149" cy="518027"/>
              <a:chOff x="144258" y="4152769"/>
              <a:chExt cx="5160022" cy="594359"/>
            </a:xfrm>
          </p:grpSpPr>
          <p:sp>
            <p:nvSpPr>
              <p:cNvPr id="65" name="Прямоугольник 64"/>
              <p:cNvSpPr/>
              <p:nvPr/>
            </p:nvSpPr>
            <p:spPr>
              <a:xfrm>
                <a:off x="144258" y="4152769"/>
                <a:ext cx="5129200" cy="594359"/>
              </a:xfrm>
              <a:prstGeom prst="rect">
                <a:avLst/>
              </a:prstGeom>
              <a:solidFill>
                <a:srgbClr val="FF631D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175080" y="4227433"/>
                <a:ext cx="5129200" cy="459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schemeClr val="bg1"/>
                    </a:solidFill>
                  </a:rPr>
                  <a:t>БЛОК ТЕЛЕМАТИЧЕСКИХ СЕРВИСОВ </a:t>
                </a:r>
              </a:p>
            </p:txBody>
          </p:sp>
        </p:grpSp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25E7B06B-53C4-4E31-89AE-662D9FCD90CE}"/>
                </a:ext>
              </a:extLst>
            </p:cNvPr>
            <p:cNvSpPr/>
            <p:nvPr/>
          </p:nvSpPr>
          <p:spPr>
            <a:xfrm>
              <a:off x="7247579" y="1842748"/>
              <a:ext cx="3215211" cy="1716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600"/>
                </a:spcAft>
              </a:pPr>
              <a:r>
                <a:rPr lang="ru-RU" sz="1200" b="1" dirty="0">
                  <a:solidFill>
                    <a:srgbClr val="001C74"/>
                  </a:solidFill>
                </a:rPr>
                <a:t>Блок телематических сервисов «ИТЭЛМА» (БТС), включающий в себя поддержку различного  функционала и пользовательских приложений, в том числе транспондера для проезда по платным дорогам, отправку и получение телематических данных ТС и другие функции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17" y="1073626"/>
            <a:ext cx="2998239" cy="254747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5A57DC7-5992-5B5D-7563-F6ABA843CFE2}"/>
              </a:ext>
            </a:extLst>
          </p:cNvPr>
          <p:cNvGrpSpPr/>
          <p:nvPr/>
        </p:nvGrpSpPr>
        <p:grpSpPr>
          <a:xfrm>
            <a:off x="6261618" y="3723631"/>
            <a:ext cx="4722769" cy="2623830"/>
            <a:chOff x="6131107" y="1201410"/>
            <a:chExt cx="4722769" cy="262383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488420A-6020-83EA-55B3-533FEBDCF59F}"/>
                </a:ext>
              </a:extLst>
            </p:cNvPr>
            <p:cNvSpPr/>
            <p:nvPr/>
          </p:nvSpPr>
          <p:spPr>
            <a:xfrm rot="5400000">
              <a:off x="7621233" y="873956"/>
              <a:ext cx="2325749" cy="357682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90000"/>
                  </a:schemeClr>
                </a:gs>
                <a:gs pos="100000">
                  <a:schemeClr val="tx1">
                    <a:alpha val="72000"/>
                    <a:lumMod val="6000"/>
                    <a:lumOff val="94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0545E86-B711-2D7A-BE81-F6C2B7F6EEDB}"/>
                </a:ext>
              </a:extLst>
            </p:cNvPr>
            <p:cNvGrpSpPr/>
            <p:nvPr/>
          </p:nvGrpSpPr>
          <p:grpSpPr>
            <a:xfrm>
              <a:off x="6131107" y="1201410"/>
              <a:ext cx="4722769" cy="518027"/>
              <a:chOff x="144258" y="4152769"/>
              <a:chExt cx="5129200" cy="594359"/>
            </a:xfrm>
          </p:grpSpPr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1026A8B5-CB98-FE0D-A784-7AB3F5C4F8AC}"/>
                  </a:ext>
                </a:extLst>
              </p:cNvPr>
              <p:cNvSpPr/>
              <p:nvPr/>
            </p:nvSpPr>
            <p:spPr>
              <a:xfrm>
                <a:off x="144258" y="4152769"/>
                <a:ext cx="5129200" cy="594359"/>
              </a:xfrm>
              <a:prstGeom prst="rect">
                <a:avLst/>
              </a:prstGeom>
              <a:solidFill>
                <a:srgbClr val="FF631D">
                  <a:alpha val="9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9E25AE01-E46D-C72E-19A3-B707C153D787}"/>
                  </a:ext>
                </a:extLst>
              </p:cNvPr>
              <p:cNvSpPr/>
              <p:nvPr/>
            </p:nvSpPr>
            <p:spPr>
              <a:xfrm>
                <a:off x="489837" y="4227432"/>
                <a:ext cx="4438039" cy="4590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2000" b="1" dirty="0">
                    <a:solidFill>
                      <a:schemeClr val="bg1"/>
                    </a:solidFill>
                  </a:rPr>
                  <a:t>ИНТЕГРАЦИЯ В АРХИТЕКТУРУ ТС</a:t>
                </a:r>
              </a:p>
            </p:txBody>
          </p:sp>
        </p:grp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E88FCA89-154A-4FB8-1326-F12F99911700}"/>
                </a:ext>
              </a:extLst>
            </p:cNvPr>
            <p:cNvSpPr/>
            <p:nvPr/>
          </p:nvSpPr>
          <p:spPr>
            <a:xfrm>
              <a:off x="7247579" y="1842748"/>
              <a:ext cx="3215211" cy="1716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600"/>
                </a:lnSpc>
                <a:spcAft>
                  <a:spcPts val="600"/>
                </a:spcAft>
              </a:pPr>
              <a:r>
                <a:rPr lang="ru-RU" sz="1200" b="1" dirty="0">
                  <a:solidFill>
                    <a:srgbClr val="001C74"/>
                  </a:solidFill>
                </a:rPr>
                <a:t>Телематический блок «ИТЭЛМА» интегрируется в архитектуру транспортного средства для взаимодействия с потребителями сервисов через отображение информации и приём команд через экран мультимедиа, комбинацию приборов, голосовые подсказки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855856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55192" y="906780"/>
            <a:ext cx="6808208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74" y="1714598"/>
            <a:ext cx="2659397" cy="42740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F77425-B9EE-444C-AC7F-F889BD8475E1}"/>
              </a:ext>
            </a:extLst>
          </p:cNvPr>
          <p:cNvSpPr/>
          <p:nvPr/>
        </p:nvSpPr>
        <p:spPr>
          <a:xfrm>
            <a:off x="5286884" y="1896252"/>
            <a:ext cx="628136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1C74"/>
                </a:solidFill>
              </a:rPr>
              <a:t>ЦРЭИТС является полностью отечественным решением. Произведена интеграция низкочастотной части ЦРЭИТС на единую печатную плату телематического блока ИТЭЛМА. </a:t>
            </a:r>
          </a:p>
          <a:p>
            <a:endParaRPr lang="ru-RU" sz="1600" dirty="0">
              <a:solidFill>
                <a:srgbClr val="001C74"/>
              </a:solidFill>
            </a:endParaRPr>
          </a:p>
          <a:p>
            <a:r>
              <a:rPr lang="ru-RU" sz="1600" dirty="0">
                <a:solidFill>
                  <a:srgbClr val="001C74"/>
                </a:solidFill>
              </a:rPr>
              <a:t>К блоку БТС подключается внешняя антенна транспондера (высокочастотная часть).</a:t>
            </a:r>
            <a:r>
              <a:rPr lang="en-US" sz="1600" dirty="0">
                <a:solidFill>
                  <a:srgbClr val="001C74"/>
                </a:solidFill>
              </a:rPr>
              <a:t> </a:t>
            </a:r>
            <a:r>
              <a:rPr lang="ru-RU" sz="1600" dirty="0">
                <a:solidFill>
                  <a:srgbClr val="001C74"/>
                </a:solidFill>
              </a:rPr>
              <a:t>Выполнено несколько испытаний на инфраструктуре платных дорог с положительным результатом.</a:t>
            </a:r>
          </a:p>
        </p:txBody>
      </p:sp>
      <p:grpSp>
        <p:nvGrpSpPr>
          <p:cNvPr id="38" name="Группа 37"/>
          <p:cNvGrpSpPr/>
          <p:nvPr/>
        </p:nvGrpSpPr>
        <p:grpSpPr>
          <a:xfrm>
            <a:off x="5382580" y="1097679"/>
            <a:ext cx="1603011" cy="518027"/>
            <a:chOff x="842670" y="4152769"/>
            <a:chExt cx="1573992" cy="594359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842670" y="4152769"/>
              <a:ext cx="1573992" cy="594359"/>
            </a:xfrm>
            <a:prstGeom prst="rect">
              <a:avLst/>
            </a:prstGeom>
            <a:solidFill>
              <a:srgbClr val="FF631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933073" y="4183005"/>
              <a:ext cx="1385422" cy="5249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ts val="3100"/>
                </a:lnSpc>
                <a:defRPr sz="2400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pPr>
              <a:r>
                <a:rPr lang="ru-RU" dirty="0">
                  <a:latin typeface="Century Gothic" panose="020B0502020202020204" pitchFamily="34" charset="0"/>
                </a:rPr>
                <a:t>ЦРЭИТС</a:t>
              </a:r>
              <a:endParaRPr lang="ru-RU" dirty="0">
                <a:latin typeface="Century Gothic" panose="020B0502020202020204" pitchFamily="34" charset="0"/>
                <a:ea typeface="Montserrat Medium"/>
                <a:cs typeface="Montserrat Medium"/>
                <a:sym typeface="Montserrat Medium"/>
              </a:endParaRPr>
            </a:p>
          </p:txBody>
        </p:sp>
      </p:grp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Единое устройство ИТЭЛМА с полностью интегрированным блоком ЦРЭИТС</a:t>
            </a:r>
          </a:p>
        </p:txBody>
      </p:sp>
      <p:sp>
        <p:nvSpPr>
          <p:cNvPr id="10" name="Text 3"/>
          <p:cNvSpPr txBox="1"/>
          <p:nvPr/>
        </p:nvSpPr>
        <p:spPr>
          <a:xfrm>
            <a:off x="3566364" y="1499672"/>
            <a:ext cx="1667150" cy="23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пломба, </a:t>
            </a:r>
            <a:r>
              <a:rPr lang="ru-RU" sz="1200" dirty="0" err="1">
                <a:latin typeface="Century Gothic" panose="020B0502020202020204" pitchFamily="34" charset="0"/>
              </a:rPr>
              <a:t>саморез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171371" y="1773562"/>
            <a:ext cx="1715507" cy="46209"/>
            <a:chOff x="9448800" y="2876550"/>
            <a:chExt cx="2828925" cy="76200"/>
          </a:xfrm>
        </p:grpSpPr>
        <p:pic>
          <p:nvPicPr>
            <p:cNvPr id="46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" name="Text 3"/>
          <p:cNvSpPr txBox="1"/>
          <p:nvPr/>
        </p:nvSpPr>
        <p:spPr>
          <a:xfrm>
            <a:off x="3587540" y="1973850"/>
            <a:ext cx="2610225" cy="23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крышка батареи</a:t>
            </a:r>
          </a:p>
        </p:txBody>
      </p:sp>
      <p:sp>
        <p:nvSpPr>
          <p:cNvPr id="13" name="Text 3"/>
          <p:cNvSpPr txBox="1"/>
          <p:nvPr/>
        </p:nvSpPr>
        <p:spPr>
          <a:xfrm>
            <a:off x="587273" y="1600833"/>
            <a:ext cx="144624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аккумуляторная батарея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ААА 600 </a:t>
            </a:r>
            <a:r>
              <a:rPr lang="en-US" sz="1200" dirty="0" err="1">
                <a:latin typeface="Century Gothic" panose="020B0502020202020204" pitchFamily="34" charset="0"/>
              </a:rPr>
              <a:t>mAh</a:t>
            </a:r>
            <a:r>
              <a:rPr lang="en-US" sz="1200" dirty="0">
                <a:latin typeface="Century Gothic" panose="020B0502020202020204" pitchFamily="34" charset="0"/>
              </a:rPr>
              <a:t> </a:t>
            </a:r>
          </a:p>
          <a:p>
            <a:pPr>
              <a:lnSpc>
                <a:spcPts val="2100"/>
              </a:lnSpc>
            </a:pPr>
            <a:r>
              <a:rPr lang="en-US" sz="1200" dirty="0">
                <a:latin typeface="Century Gothic" panose="020B0502020202020204" pitchFamily="34" charset="0"/>
              </a:rPr>
              <a:t>3,6 V NI_MH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200251" y="2229703"/>
            <a:ext cx="1715507" cy="46209"/>
            <a:chOff x="9448800" y="2876550"/>
            <a:chExt cx="2828925" cy="76200"/>
          </a:xfrm>
        </p:grpSpPr>
        <p:pic>
          <p:nvPicPr>
            <p:cNvPr id="44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5" name="Группа 14"/>
          <p:cNvGrpSpPr/>
          <p:nvPr/>
        </p:nvGrpSpPr>
        <p:grpSpPr>
          <a:xfrm>
            <a:off x="3199586" y="3034550"/>
            <a:ext cx="1715507" cy="46209"/>
            <a:chOff x="9448800" y="2876550"/>
            <a:chExt cx="2828925" cy="76200"/>
          </a:xfrm>
        </p:grpSpPr>
        <p:pic>
          <p:nvPicPr>
            <p:cNvPr id="42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6" name="Text 3"/>
          <p:cNvSpPr txBox="1"/>
          <p:nvPr/>
        </p:nvSpPr>
        <p:spPr>
          <a:xfrm>
            <a:off x="4292315" y="2771681"/>
            <a:ext cx="1021537" cy="240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крышка</a:t>
            </a:r>
          </a:p>
        </p:txBody>
      </p:sp>
      <p:grpSp>
        <p:nvGrpSpPr>
          <p:cNvPr id="17" name="Группа 16"/>
          <p:cNvGrpSpPr/>
          <p:nvPr/>
        </p:nvGrpSpPr>
        <p:grpSpPr>
          <a:xfrm rot="10800000">
            <a:off x="617376" y="4095282"/>
            <a:ext cx="1715507" cy="46209"/>
            <a:chOff x="9448800" y="2876550"/>
            <a:chExt cx="2828925" cy="76200"/>
          </a:xfrm>
        </p:grpSpPr>
        <p:pic>
          <p:nvPicPr>
            <p:cNvPr id="36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8" name="Группа 17"/>
          <p:cNvGrpSpPr/>
          <p:nvPr/>
        </p:nvGrpSpPr>
        <p:grpSpPr>
          <a:xfrm rot="10800000">
            <a:off x="588496" y="2703449"/>
            <a:ext cx="1715507" cy="46209"/>
            <a:chOff x="9448800" y="2876550"/>
            <a:chExt cx="2828925" cy="76200"/>
          </a:xfrm>
        </p:grpSpPr>
        <p:pic>
          <p:nvPicPr>
            <p:cNvPr id="33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9" name="Text 3"/>
          <p:cNvSpPr txBox="1"/>
          <p:nvPr/>
        </p:nvSpPr>
        <p:spPr>
          <a:xfrm>
            <a:off x="587273" y="2765714"/>
            <a:ext cx="1320606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модуль электронный с разводкой </a:t>
            </a:r>
            <a:endParaRPr lang="en-US" sz="1200" dirty="0">
              <a:latin typeface="Century Gothic" panose="020B0502020202020204" pitchFamily="34" charset="0"/>
            </a:endParaRPr>
          </a:p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НЧ-части</a:t>
            </a:r>
          </a:p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транспондера</a:t>
            </a:r>
          </a:p>
        </p:txBody>
      </p:sp>
      <p:grpSp>
        <p:nvGrpSpPr>
          <p:cNvPr id="20" name="Группа 19"/>
          <p:cNvGrpSpPr/>
          <p:nvPr/>
        </p:nvGrpSpPr>
        <p:grpSpPr>
          <a:xfrm rot="10800000">
            <a:off x="596430" y="4740143"/>
            <a:ext cx="1231590" cy="32596"/>
            <a:chOff x="9448800" y="2876550"/>
            <a:chExt cx="2828925" cy="76200"/>
          </a:xfrm>
        </p:grpSpPr>
        <p:pic>
          <p:nvPicPr>
            <p:cNvPr id="31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1" name="Text 3"/>
          <p:cNvSpPr txBox="1"/>
          <p:nvPr/>
        </p:nvSpPr>
        <p:spPr>
          <a:xfrm>
            <a:off x="588496" y="4470839"/>
            <a:ext cx="1021537" cy="23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корпус</a:t>
            </a:r>
          </a:p>
        </p:txBody>
      </p:sp>
      <p:grpSp>
        <p:nvGrpSpPr>
          <p:cNvPr id="22" name="Группа 21"/>
          <p:cNvGrpSpPr/>
          <p:nvPr/>
        </p:nvGrpSpPr>
        <p:grpSpPr>
          <a:xfrm rot="10800000">
            <a:off x="1864744" y="5591485"/>
            <a:ext cx="1231590" cy="32596"/>
            <a:chOff x="9448800" y="2876550"/>
            <a:chExt cx="2828925" cy="76200"/>
          </a:xfrm>
        </p:grpSpPr>
        <p:pic>
          <p:nvPicPr>
            <p:cNvPr id="29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3" name="Text 3"/>
          <p:cNvSpPr txBox="1"/>
          <p:nvPr/>
        </p:nvSpPr>
        <p:spPr>
          <a:xfrm>
            <a:off x="1881331" y="5328293"/>
            <a:ext cx="1021537" cy="23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 err="1">
                <a:latin typeface="Century Gothic" panose="020B0502020202020204" pitchFamily="34" charset="0"/>
              </a:rPr>
              <a:t>саморез</a:t>
            </a:r>
            <a:endParaRPr lang="ru-RU" sz="1200" dirty="0">
              <a:latin typeface="Century Gothic" panose="020B05020202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3283191" y="5878052"/>
            <a:ext cx="1231590" cy="32596"/>
            <a:chOff x="9448800" y="2876550"/>
            <a:chExt cx="2828925" cy="76200"/>
          </a:xfrm>
        </p:grpSpPr>
        <p:pic>
          <p:nvPicPr>
            <p:cNvPr id="27" name="Ellipse 40" descr="Ellipse 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01525" y="287655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Rectangle 29" descr="Rectangle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8800" y="2905125"/>
              <a:ext cx="2781300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6" name="Text 3"/>
          <p:cNvSpPr txBox="1"/>
          <p:nvPr/>
        </p:nvSpPr>
        <p:spPr>
          <a:xfrm>
            <a:off x="3819132" y="5620972"/>
            <a:ext cx="1021537" cy="239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latin typeface="Century Gothic" panose="020B0502020202020204" pitchFamily="34" charset="0"/>
              </a:rPr>
              <a:t>этикетка</a:t>
            </a:r>
          </a:p>
        </p:txBody>
      </p:sp>
    </p:spTree>
    <p:extLst>
      <p:ext uri="{BB962C8B-B14F-4D97-AF65-F5344CB8AC3E}">
        <p14:creationId xmlns:p14="http://schemas.microsoft.com/office/powerpoint/2010/main" val="3755327077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336" y="898633"/>
            <a:ext cx="1144905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217348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ЦРЭИТС: возможности для водителя</a:t>
            </a:r>
          </a:p>
        </p:txBody>
      </p:sp>
      <p:sp>
        <p:nvSpPr>
          <p:cNvPr id="49" name="default_name"/>
          <p:cNvSpPr txBox="1"/>
          <p:nvPr/>
        </p:nvSpPr>
        <p:spPr>
          <a:xfrm>
            <a:off x="741476" y="907147"/>
            <a:ext cx="4653483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300"/>
              </a:lnSpc>
              <a:defRPr sz="27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1C74"/>
                </a:solidFill>
                <a:latin typeface="Century Gothic" panose="020B0502020202020204" pitchFamily="34" charset="0"/>
                <a:ea typeface="+mn-ea"/>
                <a:cs typeface="Arial"/>
              </a:rPr>
              <a:t>Информация о ситуации</a:t>
            </a: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001C74"/>
                </a:solidFill>
                <a:latin typeface="Century Gothic" panose="020B0502020202020204" pitchFamily="34" charset="0"/>
                <a:ea typeface="+mn-ea"/>
                <a:cs typeface="Arial"/>
              </a:rPr>
              <a:t>на дорогах </a:t>
            </a:r>
            <a:endParaRPr sz="1600" b="1" dirty="0">
              <a:solidFill>
                <a:srgbClr val="001C74"/>
              </a:solidFill>
              <a:latin typeface="Century Gothic" panose="020B0502020202020204" pitchFamily="34" charset="0"/>
              <a:ea typeface="+mn-ea"/>
              <a:cs typeface="Arial"/>
            </a:endParaRPr>
          </a:p>
        </p:txBody>
      </p:sp>
      <p:sp>
        <p:nvSpPr>
          <p:cNvPr id="50" name="Text 3"/>
          <p:cNvSpPr txBox="1"/>
          <p:nvPr/>
        </p:nvSpPr>
        <p:spPr>
          <a:xfrm>
            <a:off x="747701" y="1425242"/>
            <a:ext cx="2929979" cy="1851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solidFill>
                  <a:srgbClr val="001C74"/>
                </a:solidFill>
              </a:rPr>
              <a:t>Устройство отображает информацию о дорожной обстановке на экранах бортовых систем автомобилей и оповещает голосовыми подсказками об авариях, плохой погоде, заторах, дорожных работах и многом другом</a:t>
            </a:r>
          </a:p>
        </p:txBody>
      </p:sp>
      <p:sp>
        <p:nvSpPr>
          <p:cNvPr id="51" name="Text 5"/>
          <p:cNvSpPr txBox="1"/>
          <p:nvPr/>
        </p:nvSpPr>
        <p:spPr>
          <a:xfrm>
            <a:off x="8716345" y="1849427"/>
            <a:ext cx="3531719" cy="188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2100"/>
              </a:lnSpc>
            </a:pPr>
            <a:r>
              <a:rPr lang="ru-RU" sz="1200" dirty="0">
                <a:solidFill>
                  <a:srgbClr val="001C74"/>
                </a:solidFill>
              </a:rPr>
              <a:t>Приемо-передатчик предоставляет водителям уникальный способ взаимодействия с инфраструктурой скоростных дорог без использования спутникового позиционирования </a:t>
            </a:r>
            <a:r>
              <a:rPr lang="ru-RU" sz="1200" dirty="0">
                <a:solidFill>
                  <a:srgbClr val="001C74"/>
                </a:solidFill>
                <a:sym typeface="Montserrat Medium"/>
              </a:rPr>
              <a:t>и </a:t>
            </a:r>
            <a:r>
              <a:rPr lang="ru-RU" sz="1200" dirty="0">
                <a:solidFill>
                  <a:srgbClr val="001C74"/>
                </a:solidFill>
              </a:rPr>
              <a:t>расширенные возможности поиска транспортных средств в случаях угона</a:t>
            </a:r>
            <a:endParaRPr lang="ru-RU" sz="1200" dirty="0">
              <a:solidFill>
                <a:srgbClr val="001C74"/>
              </a:solidFill>
              <a:sym typeface="Montserrat Medium"/>
            </a:endParaRPr>
          </a:p>
        </p:txBody>
      </p:sp>
      <p:sp>
        <p:nvSpPr>
          <p:cNvPr id="52" name="Text 7"/>
          <p:cNvSpPr txBox="1"/>
          <p:nvPr/>
        </p:nvSpPr>
        <p:spPr>
          <a:xfrm>
            <a:off x="752942" y="4300770"/>
            <a:ext cx="2893691" cy="134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100"/>
              </a:lnSpc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rPr lang="ru-RU" sz="1200" dirty="0">
                <a:solidFill>
                  <a:srgbClr val="001C74"/>
                </a:solidFill>
                <a:latin typeface="+mn-lt"/>
                <a:ea typeface="+mn-ea"/>
                <a:cs typeface="+mn-cs"/>
                <a:sym typeface="Calibri"/>
              </a:rPr>
              <a:t>устройство позволяет оплачивать услуги парковки, услуги MФЗ, заправку/зарядку, а также другие товары и услуги, не выходя из своего транспортного средства</a:t>
            </a:r>
          </a:p>
        </p:txBody>
      </p:sp>
      <p:sp>
        <p:nvSpPr>
          <p:cNvPr id="53" name="default_name"/>
          <p:cNvSpPr txBox="1"/>
          <p:nvPr/>
        </p:nvSpPr>
        <p:spPr>
          <a:xfrm>
            <a:off x="8716345" y="1425242"/>
            <a:ext cx="3736039" cy="3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300"/>
              </a:lnSpc>
              <a:defRPr sz="27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ru-RU" sz="1600" b="1" dirty="0">
                <a:solidFill>
                  <a:srgbClr val="001C74"/>
                </a:solidFill>
                <a:latin typeface="Century Gothic" panose="020B0502020202020204" pitchFamily="34" charset="0"/>
                <a:ea typeface="+mn-ea"/>
                <a:cs typeface="Arial"/>
              </a:rPr>
              <a:t>Поисковая метка</a:t>
            </a:r>
          </a:p>
        </p:txBody>
      </p:sp>
      <p:sp>
        <p:nvSpPr>
          <p:cNvPr id="54" name="default_name"/>
          <p:cNvSpPr txBox="1"/>
          <p:nvPr/>
        </p:nvSpPr>
        <p:spPr>
          <a:xfrm>
            <a:off x="746759" y="3885839"/>
            <a:ext cx="4648200" cy="36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300"/>
              </a:lnSpc>
              <a:defRPr sz="27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lang="ru-RU" sz="1600" b="1" dirty="0">
                <a:solidFill>
                  <a:srgbClr val="001C74"/>
                </a:solidFill>
                <a:latin typeface="Century Gothic" panose="020B0502020202020204" pitchFamily="34" charset="0"/>
                <a:ea typeface="+mn-ea"/>
                <a:cs typeface="Arial"/>
              </a:rPr>
              <a:t>Удобная оплата</a:t>
            </a:r>
            <a:endParaRPr sz="1600" b="1" dirty="0">
              <a:solidFill>
                <a:srgbClr val="001C74"/>
              </a:solidFill>
              <a:latin typeface="Century Gothic" panose="020B0502020202020204" pitchFamily="34" charset="0"/>
              <a:ea typeface="+mn-ea"/>
              <a:cs typeface="Arial"/>
            </a:endParaRPr>
          </a:p>
        </p:txBody>
      </p:sp>
      <p:pic>
        <p:nvPicPr>
          <p:cNvPr id="60" name="Ellipse 49" descr="Ellips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94" y="1289783"/>
            <a:ext cx="4519988" cy="4519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Ellipse 48" descr="Ellips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357" y="1737714"/>
            <a:ext cx="3704712" cy="3704712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default_name"/>
          <p:cNvSpPr txBox="1"/>
          <p:nvPr/>
        </p:nvSpPr>
        <p:spPr>
          <a:xfrm>
            <a:off x="8047173" y="3471756"/>
            <a:ext cx="3021319" cy="423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3300"/>
              </a:lnSpc>
              <a:defRPr sz="270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468" y="1528445"/>
            <a:ext cx="3820933" cy="3840114"/>
          </a:xfrm>
          <a:prstGeom prst="rect">
            <a:avLst/>
          </a:prstGeom>
        </p:spPr>
      </p:pic>
      <p:pic>
        <p:nvPicPr>
          <p:cNvPr id="64" name="image 32" descr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0026" y="2469236"/>
            <a:ext cx="2161082" cy="216108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name_01"/>
          <p:cNvSpPr txBox="1"/>
          <p:nvPr/>
        </p:nvSpPr>
        <p:spPr>
          <a:xfrm>
            <a:off x="5067768" y="2499417"/>
            <a:ext cx="246990" cy="24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100"/>
              </a:lnSpc>
              <a:defRPr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1400" dirty="0">
                <a:latin typeface="Century Gothic" panose="020B0502020202020204" pitchFamily="34" charset="0"/>
              </a:rPr>
              <a:t>01</a:t>
            </a:r>
            <a:endParaRPr sz="1400" dirty="0">
              <a:latin typeface="Century Gothic" panose="020B0502020202020204" pitchFamily="34" charset="0"/>
            </a:endParaRPr>
          </a:p>
        </p:txBody>
      </p:sp>
      <p:grpSp>
        <p:nvGrpSpPr>
          <p:cNvPr id="66" name="Группа 65"/>
          <p:cNvGrpSpPr/>
          <p:nvPr/>
        </p:nvGrpSpPr>
        <p:grpSpPr>
          <a:xfrm rot="19851791">
            <a:off x="3622795" y="4567912"/>
            <a:ext cx="1762920" cy="71753"/>
            <a:chOff x="5246948" y="6667500"/>
            <a:chExt cx="1872171" cy="76200"/>
          </a:xfrm>
        </p:grpSpPr>
        <p:pic>
          <p:nvPicPr>
            <p:cNvPr id="75" name="Ellipse 38" descr="Ellips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6948" y="666750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6" name="Rectangle 28" descr="Rectangl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8894" y="6696075"/>
              <a:ext cx="1800225" cy="190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7" name="Группа 66"/>
          <p:cNvGrpSpPr/>
          <p:nvPr/>
        </p:nvGrpSpPr>
        <p:grpSpPr>
          <a:xfrm rot="2319706">
            <a:off x="2748743" y="2032204"/>
            <a:ext cx="2417623" cy="98400"/>
            <a:chOff x="5246948" y="6667500"/>
            <a:chExt cx="1872171" cy="76200"/>
          </a:xfrm>
        </p:grpSpPr>
        <p:pic>
          <p:nvPicPr>
            <p:cNvPr id="73" name="Ellipse 38" descr="Ellips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6948" y="666750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4" name="Rectangle 28" descr="Rectangl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8894" y="6696075"/>
              <a:ext cx="1800225" cy="190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8" name="Группа 67"/>
          <p:cNvGrpSpPr/>
          <p:nvPr/>
        </p:nvGrpSpPr>
        <p:grpSpPr>
          <a:xfrm rot="8963926">
            <a:off x="6812665" y="2183415"/>
            <a:ext cx="1881351" cy="76573"/>
            <a:chOff x="5246948" y="6667500"/>
            <a:chExt cx="1872171" cy="76200"/>
          </a:xfrm>
        </p:grpSpPr>
        <p:pic>
          <p:nvPicPr>
            <p:cNvPr id="71" name="Ellipse 38" descr="Ellips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46948" y="666750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Rectangle 28" descr="Rectangl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18894" y="6696076"/>
              <a:ext cx="1800225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69" name="name_01"/>
          <p:cNvSpPr txBox="1"/>
          <p:nvPr/>
        </p:nvSpPr>
        <p:spPr>
          <a:xfrm>
            <a:off x="4814863" y="3956961"/>
            <a:ext cx="246990" cy="24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100"/>
              </a:lnSpc>
              <a:defRPr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1400" dirty="0">
                <a:latin typeface="Century Gothic" panose="020B0502020202020204" pitchFamily="34" charset="0"/>
              </a:rPr>
              <a:t>02</a:t>
            </a:r>
            <a:endParaRPr sz="1400" dirty="0">
              <a:latin typeface="Century Gothic" panose="020B0502020202020204" pitchFamily="34" charset="0"/>
            </a:endParaRPr>
          </a:p>
        </p:txBody>
      </p:sp>
      <p:sp>
        <p:nvSpPr>
          <p:cNvPr id="70" name="name_01"/>
          <p:cNvSpPr txBox="1"/>
          <p:nvPr/>
        </p:nvSpPr>
        <p:spPr>
          <a:xfrm>
            <a:off x="7175502" y="3626802"/>
            <a:ext cx="246990" cy="24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100"/>
              </a:lnSpc>
              <a:defRPr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ru-RU" sz="1400" dirty="0">
                <a:latin typeface="Century Gothic" panose="020B0502020202020204" pitchFamily="34" charset="0"/>
              </a:rPr>
              <a:t>03</a:t>
            </a:r>
            <a:endParaRPr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9751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336" y="898633"/>
            <a:ext cx="1144905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3"/>
          <a:stretch/>
        </p:blipFill>
        <p:spPr bwMode="auto">
          <a:xfrm>
            <a:off x="540336" y="898633"/>
            <a:ext cx="11449050" cy="53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Градиент" descr="Градиент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567381" y="-2128412"/>
            <a:ext cx="5394959" cy="11449050"/>
          </a:xfrm>
          <a:prstGeom prst="rect">
            <a:avLst/>
          </a:prstGeom>
          <a:gradFill>
            <a:gsLst>
              <a:gs pos="0">
                <a:schemeClr val="accent1">
                  <a:alpha val="0"/>
                  <a:lumMod val="57000"/>
                  <a:lumOff val="43000"/>
                </a:schemeClr>
              </a:gs>
              <a:gs pos="50000">
                <a:srgbClr val="212B44">
                  <a:alpha val="90000"/>
                </a:srgbClr>
              </a:gs>
              <a:gs pos="83000">
                <a:schemeClr val="bg1">
                  <a:alpha val="0"/>
                </a:schemeClr>
              </a:gs>
              <a:gs pos="55000">
                <a:srgbClr val="384A6E">
                  <a:alpha val="79000"/>
                </a:srgbClr>
              </a:gs>
              <a:gs pos="100000">
                <a:schemeClr val="bg1">
                  <a:alpha val="0"/>
                </a:schemeClr>
              </a:gs>
            </a:gsLst>
            <a:lin ang="15600000" scaled="0"/>
          </a:gradFill>
          <a:ln w="12700">
            <a:miter lim="400000"/>
          </a:ln>
        </p:spPr>
      </p:pic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129884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 sz="6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ЦРЭИТС: возможности для водителя</a:t>
            </a:r>
          </a:p>
        </p:txBody>
      </p:sp>
      <p:pic>
        <p:nvPicPr>
          <p:cNvPr id="28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0790" y="1651999"/>
            <a:ext cx="3471742" cy="1305138"/>
          </a:xfrm>
          <a:prstGeom prst="rect">
            <a:avLst/>
          </a:prstGeom>
        </p:spPr>
      </p:pic>
      <p:sp>
        <p:nvSpPr>
          <p:cNvPr id="29" name="object 4"/>
          <p:cNvSpPr txBox="1"/>
          <p:nvPr/>
        </p:nvSpPr>
        <p:spPr>
          <a:xfrm>
            <a:off x="976998" y="1113309"/>
            <a:ext cx="5410154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latin typeface="Century Gothic" panose="020B0502020202020204" pitchFamily="34" charset="0"/>
                <a:cs typeface="Arial"/>
              </a:rPr>
              <a:t>Панель</a:t>
            </a:r>
            <a:r>
              <a:rPr sz="2200" b="1" spc="-40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dirty="0">
                <a:latin typeface="Century Gothic" panose="020B0502020202020204" pitchFamily="34" charset="0"/>
                <a:cs typeface="Arial"/>
              </a:rPr>
              <a:t>приборов</a:t>
            </a:r>
            <a:r>
              <a:rPr sz="2200" b="1" spc="-40" dirty="0">
                <a:latin typeface="Century Gothic" panose="020B0502020202020204" pitchFamily="34" charset="0"/>
                <a:cs typeface="Arial"/>
              </a:rPr>
              <a:t> </a:t>
            </a:r>
            <a:r>
              <a:rPr sz="2200" b="1" spc="-10" dirty="0">
                <a:latin typeface="Century Gothic" panose="020B0502020202020204" pitchFamily="34" charset="0"/>
                <a:cs typeface="Arial"/>
              </a:rPr>
              <a:t>водителя</a:t>
            </a:r>
            <a:endParaRPr sz="22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30" name="object 5"/>
          <p:cNvSpPr txBox="1"/>
          <p:nvPr/>
        </p:nvSpPr>
        <p:spPr>
          <a:xfrm>
            <a:off x="7540790" y="1119151"/>
            <a:ext cx="3720099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latin typeface="Century Gothic" panose="020B0502020202020204" pitchFamily="34" charset="0"/>
                <a:cs typeface="Arial"/>
              </a:rPr>
              <a:t>Мультимедиа система</a:t>
            </a:r>
          </a:p>
        </p:txBody>
      </p:sp>
      <p:pic>
        <p:nvPicPr>
          <p:cNvPr id="31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0790" y="3081585"/>
            <a:ext cx="3471742" cy="1303292"/>
          </a:xfrm>
          <a:prstGeom prst="rect">
            <a:avLst/>
          </a:prstGeom>
        </p:spPr>
      </p:pic>
      <p:pic>
        <p:nvPicPr>
          <p:cNvPr id="32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40790" y="4509325"/>
            <a:ext cx="3471742" cy="1303292"/>
          </a:xfrm>
          <a:prstGeom prst="rect">
            <a:avLst/>
          </a:prstGeom>
        </p:spPr>
      </p:pic>
      <p:pic>
        <p:nvPicPr>
          <p:cNvPr id="3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9828" y="1651999"/>
            <a:ext cx="3530008" cy="13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05372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0336" y="898633"/>
            <a:ext cx="1144905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746759" y="98080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Поисковая метка</a:t>
            </a:r>
          </a:p>
        </p:txBody>
      </p:sp>
      <p:grpSp>
        <p:nvGrpSpPr>
          <p:cNvPr id="12" name="Группа 11"/>
          <p:cNvGrpSpPr/>
          <p:nvPr/>
        </p:nvGrpSpPr>
        <p:grpSpPr>
          <a:xfrm rot="10800000">
            <a:off x="1758843" y="5853002"/>
            <a:ext cx="2491547" cy="101409"/>
            <a:chOff x="5246948" y="6667500"/>
            <a:chExt cx="1872171" cy="76200"/>
          </a:xfrm>
        </p:grpSpPr>
        <p:pic>
          <p:nvPicPr>
            <p:cNvPr id="13" name="Ellipse 38" descr="Ellips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6948" y="666750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" name="Rectangle 28" descr="Rectangl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8894" y="6696075"/>
              <a:ext cx="1800225" cy="1905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18" name="Picture 2" descr="https://eliteextra.com/wp-content/uploads/2022/02/AdobeStock_310180925-scaled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8"/>
          <a:stretch/>
        </p:blipFill>
        <p:spPr bwMode="auto">
          <a:xfrm flipH="1">
            <a:off x="5314295" y="3631896"/>
            <a:ext cx="6675091" cy="2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eliteextra.com/wp-content/uploads/2022/02/AdobeStock_310180925-scaled.jpe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36" y="3631896"/>
            <a:ext cx="4911793" cy="2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" b="47914"/>
          <a:stretch/>
        </p:blipFill>
        <p:spPr>
          <a:xfrm>
            <a:off x="3785046" y="984681"/>
            <a:ext cx="6441042" cy="284166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3260" y="984681"/>
            <a:ext cx="2181990" cy="2800595"/>
          </a:xfrm>
          <a:prstGeom prst="rect">
            <a:avLst/>
          </a:prstGeom>
        </p:spPr>
      </p:pic>
      <p:sp>
        <p:nvSpPr>
          <p:cNvPr id="20" name="Text 0"/>
          <p:cNvSpPr txBox="1"/>
          <p:nvPr/>
        </p:nvSpPr>
        <p:spPr>
          <a:xfrm>
            <a:off x="1741425" y="4158903"/>
            <a:ext cx="1480220" cy="708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4000" b="1" dirty="0">
                <a:solidFill>
                  <a:srgbClr val="FC4F00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М1</a:t>
            </a:r>
            <a:endParaRPr sz="4000" b="1" dirty="0">
              <a:solidFill>
                <a:srgbClr val="FC4F00"/>
              </a:solidFill>
              <a:latin typeface="Century Gothic" panose="020B0502020202020204" pitchFamily="34" charset="0"/>
              <a:ea typeface="Montserrat Bold"/>
              <a:cs typeface="Montserrat Bold"/>
            </a:endParaRPr>
          </a:p>
        </p:txBody>
      </p:sp>
      <p:grpSp>
        <p:nvGrpSpPr>
          <p:cNvPr id="21" name="Группа 20"/>
          <p:cNvGrpSpPr/>
          <p:nvPr/>
        </p:nvGrpSpPr>
        <p:grpSpPr>
          <a:xfrm rot="10800000">
            <a:off x="2481535" y="4539277"/>
            <a:ext cx="2153470" cy="98925"/>
            <a:chOff x="5246948" y="6667500"/>
            <a:chExt cx="1872171" cy="76200"/>
          </a:xfrm>
        </p:grpSpPr>
        <p:pic>
          <p:nvPicPr>
            <p:cNvPr id="22" name="Ellipse 38" descr="Ellips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46948" y="6667500"/>
              <a:ext cx="76200" cy="7620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Rectangle 28" descr="Rectangle 2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8894" y="6696075"/>
              <a:ext cx="1800225" cy="1905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4" name="Прямоугольник 23"/>
          <p:cNvSpPr/>
          <p:nvPr/>
        </p:nvSpPr>
        <p:spPr>
          <a:xfrm>
            <a:off x="4719802" y="4004554"/>
            <a:ext cx="64863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C4F00"/>
                </a:solidFill>
                <a:latin typeface="Century Gothic" panose="020B0502020202020204" pitchFamily="34" charset="0"/>
              </a:rPr>
              <a:t>4,6 км, </a:t>
            </a:r>
            <a:r>
              <a:rPr lang="ru-RU" sz="4000" b="1" dirty="0" err="1">
                <a:solidFill>
                  <a:srgbClr val="FC4F00"/>
                </a:solidFill>
                <a:latin typeface="Century Gothic" panose="020B0502020202020204" pitchFamily="34" charset="0"/>
              </a:rPr>
              <a:t>Трехгорка</a:t>
            </a:r>
            <a:endParaRPr lang="ru-RU" sz="4000" b="1" dirty="0">
              <a:solidFill>
                <a:srgbClr val="FC4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19802" y="4602731"/>
            <a:ext cx="8148584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3086595 0000 1750 3043</a:t>
            </a:r>
          </a:p>
        </p:txBody>
      </p:sp>
    </p:spTree>
    <p:extLst>
      <p:ext uri="{BB962C8B-B14F-4D97-AF65-F5344CB8AC3E}">
        <p14:creationId xmlns:p14="http://schemas.microsoft.com/office/powerpoint/2010/main" val="2637692489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34644" y="906780"/>
            <a:ext cx="6865620" cy="53949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382580" y="1097678"/>
            <a:ext cx="6517684" cy="857350"/>
          </a:xfrm>
          <a:prstGeom prst="rect">
            <a:avLst/>
          </a:prstGeom>
          <a:solidFill>
            <a:srgbClr val="FF63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5474650" y="1124031"/>
            <a:ext cx="37641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РЕЖИМ «FAST TRACK» </a:t>
            </a:r>
          </a:p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НА ПЛАТНЫХ ДОРОГАХ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" t="22854" r="-170" b="15012"/>
          <a:stretch/>
        </p:blipFill>
        <p:spPr>
          <a:xfrm>
            <a:off x="358290" y="906780"/>
            <a:ext cx="4495650" cy="5613908"/>
          </a:xfrm>
          <a:prstGeom prst="rect">
            <a:avLst/>
          </a:prstGeom>
        </p:spPr>
      </p:pic>
      <p:sp>
        <p:nvSpPr>
          <p:cNvPr id="41" name="Заголовок 4">
            <a:extLst>
              <a:ext uri="{FF2B5EF4-FFF2-40B4-BE49-F238E27FC236}">
                <a16:creationId xmlns:a16="http://schemas.microsoft.com/office/drawing/2014/main" id="{FBBA5A54-7EA8-4E21-9E82-7163A567E35F}"/>
              </a:ext>
            </a:extLst>
          </p:cNvPr>
          <p:cNvSpPr txBox="1">
            <a:spLocks/>
          </p:cNvSpPr>
          <p:nvPr/>
        </p:nvSpPr>
        <p:spPr>
          <a:xfrm>
            <a:off x="603635" y="99087"/>
            <a:ext cx="8978231" cy="50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Бонусы от ГК «</a:t>
            </a:r>
            <a:r>
              <a:rPr lang="ru-RU" sz="2000" b="1" dirty="0" err="1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Автодор</a:t>
            </a:r>
            <a:r>
              <a:rPr lang="ru-RU" sz="2000" b="1" dirty="0">
                <a:solidFill>
                  <a:srgbClr val="001C74"/>
                </a:solidFill>
                <a:latin typeface="Century Gothic" panose="020B0502020202020204" pitchFamily="34" charset="0"/>
                <a:ea typeface="Montserrat Bold"/>
                <a:cs typeface="Montserrat Bold"/>
              </a:rPr>
              <a:t>»</a:t>
            </a:r>
          </a:p>
        </p:txBody>
      </p:sp>
      <p:pic>
        <p:nvPicPr>
          <p:cNvPr id="9" name="Рисунок 8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264" r="16832" b="-45"/>
          <a:stretch/>
        </p:blipFill>
        <p:spPr bwMode="auto">
          <a:xfrm>
            <a:off x="358290" y="906780"/>
            <a:ext cx="4492384" cy="561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0"/>
          <p:cNvSpPr txBox="1"/>
          <p:nvPr/>
        </p:nvSpPr>
        <p:spPr>
          <a:xfrm>
            <a:off x="7565493" y="2827236"/>
            <a:ext cx="6541844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9600" dirty="0">
                <a:solidFill>
                  <a:srgbClr val="FC4F00"/>
                </a:solidFill>
                <a:latin typeface="Century Gothic" panose="020B0502020202020204" pitchFamily="34" charset="0"/>
              </a:rPr>
              <a:t>15%</a:t>
            </a:r>
            <a:endParaRPr sz="9600" dirty="0">
              <a:solidFill>
                <a:srgbClr val="FC4F00"/>
              </a:solidFill>
              <a:latin typeface="Century Gothic" panose="020B0502020202020204" pitchFamily="34" charset="0"/>
              <a:ea typeface="Montserrat Bold"/>
              <a:cs typeface="Montserrat Bold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68164" y="3450510"/>
            <a:ext cx="3600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скидка на проезд по скоростным дорогам 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16" name="Text 0"/>
          <p:cNvSpPr txBox="1"/>
          <p:nvPr/>
        </p:nvSpPr>
        <p:spPr>
          <a:xfrm>
            <a:off x="7331041" y="4509282"/>
            <a:ext cx="6541844" cy="864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6200"/>
              </a:lnSpc>
              <a:defRPr sz="5100" b="1">
                <a:solidFill>
                  <a:srgbClr val="FF51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9600" dirty="0">
                <a:solidFill>
                  <a:srgbClr val="FC4F00"/>
                </a:solidFill>
                <a:latin typeface="Century Gothic" panose="020B0502020202020204" pitchFamily="34" charset="0"/>
              </a:rPr>
              <a:t>6000</a:t>
            </a:r>
            <a:endParaRPr sz="9600" b="1" dirty="0">
              <a:solidFill>
                <a:srgbClr val="FC4F00"/>
              </a:solidFill>
              <a:latin typeface="Century Gothic" panose="020B0502020202020204" pitchFamily="34" charset="0"/>
              <a:ea typeface="Montserrat Bold"/>
              <a:cs typeface="Montserrat Bold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302196" y="5121820"/>
            <a:ext cx="30620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latin typeface="Century Gothic" panose="020B0502020202020204" pitchFamily="34" charset="0"/>
              </a:rPr>
              <a:t>приветственных баллов /9 000/12 000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8877" y="906780"/>
            <a:ext cx="10284169" cy="6858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514" y="1065533"/>
            <a:ext cx="10284169" cy="669924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096428" y="3096336"/>
            <a:ext cx="5148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FF631D"/>
                </a:solidFill>
                <a:latin typeface="Century Gothic" panose="020B0502020202020204" pitchFamily="34" charset="0"/>
              </a:rPr>
              <a:t>до</a:t>
            </a:r>
            <a:endParaRPr lang="en-US" sz="2000" b="1" dirty="0">
              <a:solidFill>
                <a:srgbClr val="FF631D"/>
              </a:solidFill>
              <a:latin typeface="Century Gothic" panose="020B0502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6655BCE4-46C5-3277-445F-46984A3049B8}"/>
                  </a:ext>
                </a:extLst>
              </p14:cNvPr>
              <p14:cNvContentPartPr/>
              <p14:nvPr/>
            </p14:nvContentPartPr>
            <p14:xfrm>
              <a:off x="5824368" y="5376528"/>
              <a:ext cx="585720" cy="1278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6655BCE4-46C5-3277-445F-46984A3049B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18248" y="5370408"/>
                <a:ext cx="5979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Рукописный ввод 4">
                <a:extLst>
                  <a:ext uri="{FF2B5EF4-FFF2-40B4-BE49-F238E27FC236}">
                    <a16:creationId xmlns:a16="http://schemas.microsoft.com/office/drawing/2014/main" id="{0F42C3F3-D908-F913-EFC1-58AFA69261D3}"/>
                  </a:ext>
                </a:extLst>
              </p14:cNvPr>
              <p14:cNvContentPartPr/>
              <p14:nvPr/>
            </p14:nvContentPartPr>
            <p14:xfrm>
              <a:off x="6071328" y="5413248"/>
              <a:ext cx="366120" cy="37440"/>
            </p14:xfrm>
          </p:contentPart>
        </mc:Choice>
        <mc:Fallback xmlns="">
          <p:pic>
            <p:nvPicPr>
              <p:cNvPr id="5" name="Рукописный ввод 4">
                <a:extLst>
                  <a:ext uri="{FF2B5EF4-FFF2-40B4-BE49-F238E27FC236}">
                    <a16:creationId xmlns:a16="http://schemas.microsoft.com/office/drawing/2014/main" id="{0F42C3F3-D908-F913-EFC1-58AFA69261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08328" y="5350248"/>
                <a:ext cx="4917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54AD4DE2-C4AF-ADB0-6E31-CD32AC8A73E6}"/>
                  </a:ext>
                </a:extLst>
              </p14:cNvPr>
              <p14:cNvContentPartPr/>
              <p14:nvPr/>
            </p14:nvContentPartPr>
            <p14:xfrm>
              <a:off x="5806008" y="5385528"/>
              <a:ext cx="567360" cy="72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54AD4DE2-C4AF-ADB0-6E31-CD32AC8A73E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43008" y="5259528"/>
                <a:ext cx="69300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9CD7C685-CA3A-6756-F5C6-DB1A7D970430}"/>
                  </a:ext>
                </a:extLst>
              </p14:cNvPr>
              <p14:cNvContentPartPr/>
              <p14:nvPr/>
            </p14:nvContentPartPr>
            <p14:xfrm>
              <a:off x="5806368" y="5476968"/>
              <a:ext cx="721440" cy="11088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9CD7C685-CA3A-6756-F5C6-DB1A7D9704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743368" y="5414328"/>
                <a:ext cx="847080" cy="236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F51C6BC-0306-8F1B-3A4A-6C6D50501609}"/>
              </a:ext>
            </a:extLst>
          </p:cNvPr>
          <p:cNvGrpSpPr/>
          <p:nvPr/>
        </p:nvGrpSpPr>
        <p:grpSpPr>
          <a:xfrm>
            <a:off x="5954328" y="5319648"/>
            <a:ext cx="592920" cy="176040"/>
            <a:chOff x="5954328" y="5319648"/>
            <a:chExt cx="59292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Рукописный ввод 10">
                  <a:extLst>
                    <a:ext uri="{FF2B5EF4-FFF2-40B4-BE49-F238E27FC236}">
                      <a16:creationId xmlns:a16="http://schemas.microsoft.com/office/drawing/2014/main" id="{1AB783CB-3C30-69E3-39D6-D88321242600}"/>
                    </a:ext>
                  </a:extLst>
                </p14:cNvPr>
                <p14:cNvContentPartPr/>
                <p14:nvPr/>
              </p14:nvContentPartPr>
              <p14:xfrm>
                <a:off x="5954328" y="5319648"/>
                <a:ext cx="592920" cy="159120"/>
              </p14:xfrm>
            </p:contentPart>
          </mc:Choice>
          <mc:Fallback xmlns="">
            <p:pic>
              <p:nvPicPr>
                <p:cNvPr id="11" name="Рукописный ввод 10">
                  <a:extLst>
                    <a:ext uri="{FF2B5EF4-FFF2-40B4-BE49-F238E27FC236}">
                      <a16:creationId xmlns:a16="http://schemas.microsoft.com/office/drawing/2014/main" id="{1AB783CB-3C30-69E3-39D6-D8832124260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91688" y="5256648"/>
                  <a:ext cx="71856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Рукописный ввод 11">
                  <a:extLst>
                    <a:ext uri="{FF2B5EF4-FFF2-40B4-BE49-F238E27FC236}">
                      <a16:creationId xmlns:a16="http://schemas.microsoft.com/office/drawing/2014/main" id="{D340DCFA-D815-95BE-2531-D1CB2C06DB83}"/>
                    </a:ext>
                  </a:extLst>
                </p14:cNvPr>
                <p14:cNvContentPartPr/>
                <p14:nvPr/>
              </p14:nvContentPartPr>
              <p14:xfrm>
                <a:off x="6510168" y="5495328"/>
                <a:ext cx="360" cy="360"/>
              </p14:xfrm>
            </p:contentPart>
          </mc:Choice>
          <mc:Fallback xmlns="">
            <p:pic>
              <p:nvPicPr>
                <p:cNvPr id="12" name="Рукописный ввод 11">
                  <a:extLst>
                    <a:ext uri="{FF2B5EF4-FFF2-40B4-BE49-F238E27FC236}">
                      <a16:creationId xmlns:a16="http://schemas.microsoft.com/office/drawing/2014/main" id="{D340DCFA-D815-95BE-2531-D1CB2C06DB8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447528" y="543232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4489931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Другая 5">
      <a:dk1>
        <a:srgbClr val="0D2745"/>
      </a:dk1>
      <a:lt1>
        <a:srgbClr val="FFFFFF"/>
      </a:lt1>
      <a:dk2>
        <a:srgbClr val="034A90"/>
      </a:dk2>
      <a:lt2>
        <a:srgbClr val="D1D1D1"/>
      </a:lt2>
      <a:accent1>
        <a:srgbClr val="FF4E00"/>
      </a:accent1>
      <a:accent2>
        <a:srgbClr val="B5D9FD"/>
      </a:accent2>
      <a:accent3>
        <a:srgbClr val="F6910A"/>
      </a:accent3>
      <a:accent4>
        <a:srgbClr val="001C74"/>
      </a:accent4>
      <a:accent5>
        <a:srgbClr val="48A1FA"/>
      </a:accent5>
      <a:accent6>
        <a:srgbClr val="FF4E00"/>
      </a:accent6>
      <a:hlink>
        <a:srgbClr val="FF4E00"/>
      </a:hlink>
      <a:folHlink>
        <a:srgbClr val="2D479A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4865</TotalTime>
  <Words>784</Words>
  <Application>Microsoft Office PowerPoint</Application>
  <PresentationFormat>Широкоэкранный</PresentationFormat>
  <Paragraphs>171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Montserrat Medium</vt:lpstr>
      <vt:lpstr>Arial</vt:lpstr>
      <vt:lpstr>Calibri Light</vt:lpstr>
      <vt:lpstr>Montserrat SemiBold</vt:lpstr>
      <vt:lpstr>Montserrat</vt:lpstr>
      <vt:lpstr>Century Gothic</vt:lpstr>
      <vt:lpstr>Calibri</vt:lpstr>
      <vt:lpstr>Montserrat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Кутвинов Василий Олегович</dc:creator>
  <cp:lastModifiedBy>Чукин Сергей Васильевич</cp:lastModifiedBy>
  <cp:revision>290</cp:revision>
  <dcterms:created xsi:type="dcterms:W3CDTF">2023-05-03T14:32:16Z</dcterms:created>
  <dcterms:modified xsi:type="dcterms:W3CDTF">2025-05-26T11:43:03Z</dcterms:modified>
</cp:coreProperties>
</file>