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2"/>
  </p:handoutMasterIdLst>
  <p:sldIdLst>
    <p:sldId id="307" r:id="rId2"/>
    <p:sldId id="315" r:id="rId3"/>
    <p:sldId id="310" r:id="rId4"/>
    <p:sldId id="316" r:id="rId5"/>
    <p:sldId id="317" r:id="rId6"/>
    <p:sldId id="333" r:id="rId7"/>
    <p:sldId id="321" r:id="rId8"/>
    <p:sldId id="322" r:id="rId9"/>
    <p:sldId id="323" r:id="rId10"/>
    <p:sldId id="324" r:id="rId11"/>
    <p:sldId id="325" r:id="rId12"/>
    <p:sldId id="326" r:id="rId13"/>
    <p:sldId id="318" r:id="rId14"/>
    <p:sldId id="328" r:id="rId15"/>
    <p:sldId id="329" r:id="rId16"/>
    <p:sldId id="332" r:id="rId17"/>
    <p:sldId id="314" r:id="rId18"/>
    <p:sldId id="334" r:id="rId19"/>
    <p:sldId id="313" r:id="rId20"/>
    <p:sldId id="304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35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D"/>
    <a:srgbClr val="DDEFFF"/>
    <a:srgbClr val="001C74"/>
    <a:srgbClr val="2B78F5"/>
    <a:srgbClr val="2BB8EE"/>
    <a:srgbClr val="71B7FC"/>
    <a:srgbClr val="ACD7FE"/>
    <a:srgbClr val="BBDEFE"/>
    <a:srgbClr val="134CFF"/>
    <a:srgbClr val="91C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8" autoAdjust="0"/>
    <p:restoredTop sz="96215" autoAdjust="0"/>
  </p:normalViewPr>
  <p:slideViewPr>
    <p:cSldViewPr snapToGrid="0">
      <p:cViewPr varScale="1">
        <p:scale>
          <a:sx n="122" d="100"/>
          <a:sy n="122" d="100"/>
        </p:scale>
        <p:origin x="-90" y="-210"/>
      </p:cViewPr>
      <p:guideLst>
        <p:guide orient="horz" pos="935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67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751270" y="318639"/>
            <a:ext cx="4099242" cy="1251843"/>
            <a:chOff x="592774" y="637772"/>
            <a:chExt cx="3238562" cy="989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F432A72F-E5AB-4CFC-9854-0FEB77AF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099C4FCB-B639-44A3-8F7D-CB0D10080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74" y="662831"/>
              <a:ext cx="1821794" cy="906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934149" y="1050159"/>
            <a:ext cx="5693687" cy="1738761"/>
            <a:chOff x="592774" y="637772"/>
            <a:chExt cx="3238562" cy="989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F432A72F-E5AB-4CFC-9854-0FEB77AF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099C4FCB-B639-44A3-8F7D-CB0D10080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74" y="662831"/>
              <a:ext cx="1821794" cy="906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38432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503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585A39E-CEC7-4B9A-B192-C20CECC6D0F7}"/>
              </a:ext>
            </a:extLst>
          </p:cNvPr>
          <p:cNvGrpSpPr/>
          <p:nvPr userDrawn="1"/>
        </p:nvGrpSpPr>
        <p:grpSpPr>
          <a:xfrm>
            <a:off x="10376568" y="129884"/>
            <a:ext cx="1240054" cy="635101"/>
            <a:chOff x="2700336" y="1603538"/>
            <a:chExt cx="6791325" cy="3478213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CBF1F84B-B1BF-4461-A67B-B77FBD74EFEE}"/>
                </a:ext>
              </a:extLst>
            </p:cNvPr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  <a:solidFill>
              <a:srgbClr val="001C74"/>
            </a:solidFill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xmlns="" id="{E6EE0F4D-3443-4DE1-9DC4-0A75491B37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2100263"/>
                <a:ext cx="812800" cy="788988"/>
              </a:xfrm>
              <a:custGeom>
                <a:avLst/>
                <a:gdLst>
                  <a:gd name="T0" fmla="*/ 93 w 216"/>
                  <a:gd name="T1" fmla="*/ 209 h 209"/>
                  <a:gd name="T2" fmla="*/ 93 w 216"/>
                  <a:gd name="T3" fmla="*/ 181 h 209"/>
                  <a:gd name="T4" fmla="*/ 87 w 216"/>
                  <a:gd name="T5" fmla="*/ 181 h 209"/>
                  <a:gd name="T6" fmla="*/ 22 w 216"/>
                  <a:gd name="T7" fmla="*/ 159 h 209"/>
                  <a:gd name="T8" fmla="*/ 0 w 216"/>
                  <a:gd name="T9" fmla="*/ 101 h 209"/>
                  <a:gd name="T10" fmla="*/ 22 w 216"/>
                  <a:gd name="T11" fmla="*/ 44 h 209"/>
                  <a:gd name="T12" fmla="*/ 87 w 216"/>
                  <a:gd name="T13" fmla="*/ 21 h 209"/>
                  <a:gd name="T14" fmla="*/ 93 w 216"/>
                  <a:gd name="T15" fmla="*/ 21 h 209"/>
                  <a:gd name="T16" fmla="*/ 93 w 216"/>
                  <a:gd name="T17" fmla="*/ 0 h 209"/>
                  <a:gd name="T18" fmla="*/ 123 w 216"/>
                  <a:gd name="T19" fmla="*/ 0 h 209"/>
                  <a:gd name="T20" fmla="*/ 123 w 216"/>
                  <a:gd name="T21" fmla="*/ 21 h 209"/>
                  <a:gd name="T22" fmla="*/ 128 w 216"/>
                  <a:gd name="T23" fmla="*/ 21 h 209"/>
                  <a:gd name="T24" fmla="*/ 194 w 216"/>
                  <a:gd name="T25" fmla="*/ 44 h 209"/>
                  <a:gd name="T26" fmla="*/ 216 w 216"/>
                  <a:gd name="T27" fmla="*/ 101 h 209"/>
                  <a:gd name="T28" fmla="*/ 194 w 216"/>
                  <a:gd name="T29" fmla="*/ 159 h 209"/>
                  <a:gd name="T30" fmla="*/ 128 w 216"/>
                  <a:gd name="T31" fmla="*/ 181 h 209"/>
                  <a:gd name="T32" fmla="*/ 123 w 216"/>
                  <a:gd name="T33" fmla="*/ 181 h 209"/>
                  <a:gd name="T34" fmla="*/ 123 w 216"/>
                  <a:gd name="T35" fmla="*/ 209 h 209"/>
                  <a:gd name="T36" fmla="*/ 93 w 216"/>
                  <a:gd name="T37" fmla="*/ 209 h 209"/>
                  <a:gd name="T38" fmla="*/ 93 w 216"/>
                  <a:gd name="T39" fmla="*/ 152 h 209"/>
                  <a:gd name="T40" fmla="*/ 93 w 216"/>
                  <a:gd name="T41" fmla="*/ 50 h 209"/>
                  <a:gd name="T42" fmla="*/ 87 w 216"/>
                  <a:gd name="T43" fmla="*/ 50 h 209"/>
                  <a:gd name="T44" fmla="*/ 44 w 216"/>
                  <a:gd name="T45" fmla="*/ 64 h 209"/>
                  <a:gd name="T46" fmla="*/ 30 w 216"/>
                  <a:gd name="T47" fmla="*/ 101 h 209"/>
                  <a:gd name="T48" fmla="*/ 44 w 216"/>
                  <a:gd name="T49" fmla="*/ 138 h 209"/>
                  <a:gd name="T50" fmla="*/ 87 w 216"/>
                  <a:gd name="T51" fmla="*/ 152 h 209"/>
                  <a:gd name="T52" fmla="*/ 93 w 216"/>
                  <a:gd name="T53" fmla="*/ 152 h 209"/>
                  <a:gd name="T54" fmla="*/ 123 w 216"/>
                  <a:gd name="T55" fmla="*/ 50 h 209"/>
                  <a:gd name="T56" fmla="*/ 123 w 216"/>
                  <a:gd name="T57" fmla="*/ 152 h 209"/>
                  <a:gd name="T58" fmla="*/ 129 w 216"/>
                  <a:gd name="T59" fmla="*/ 152 h 209"/>
                  <a:gd name="T60" fmla="*/ 172 w 216"/>
                  <a:gd name="T61" fmla="*/ 138 h 209"/>
                  <a:gd name="T62" fmla="*/ 186 w 216"/>
                  <a:gd name="T63" fmla="*/ 101 h 209"/>
                  <a:gd name="T64" fmla="*/ 172 w 216"/>
                  <a:gd name="T65" fmla="*/ 64 h 209"/>
                  <a:gd name="T66" fmla="*/ 129 w 216"/>
                  <a:gd name="T67" fmla="*/ 50 h 209"/>
                  <a:gd name="T68" fmla="*/ 123 w 216"/>
                  <a:gd name="T69" fmla="*/ 5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9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xmlns="" id="{ACC9B11B-BFEC-4490-B38C-DB5D95515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863" y="2100263"/>
                <a:ext cx="417513" cy="788988"/>
              </a:xfrm>
              <a:custGeom>
                <a:avLst/>
                <a:gdLst>
                  <a:gd name="T0" fmla="*/ 0 w 111"/>
                  <a:gd name="T1" fmla="*/ 0 h 209"/>
                  <a:gd name="T2" fmla="*/ 43 w 111"/>
                  <a:gd name="T3" fmla="*/ 0 h 209"/>
                  <a:gd name="T4" fmla="*/ 87 w 111"/>
                  <a:gd name="T5" fmla="*/ 11 h 209"/>
                  <a:gd name="T6" fmla="*/ 105 w 111"/>
                  <a:gd name="T7" fmla="*/ 32 h 209"/>
                  <a:gd name="T8" fmla="*/ 111 w 111"/>
                  <a:gd name="T9" fmla="*/ 60 h 209"/>
                  <a:gd name="T10" fmla="*/ 92 w 111"/>
                  <a:gd name="T11" fmla="*/ 105 h 209"/>
                  <a:gd name="T12" fmla="*/ 44 w 111"/>
                  <a:gd name="T13" fmla="*/ 121 h 209"/>
                  <a:gd name="T14" fmla="*/ 30 w 111"/>
                  <a:gd name="T15" fmla="*/ 121 h 209"/>
                  <a:gd name="T16" fmla="*/ 30 w 111"/>
                  <a:gd name="T17" fmla="*/ 209 h 209"/>
                  <a:gd name="T18" fmla="*/ 0 w 111"/>
                  <a:gd name="T19" fmla="*/ 209 h 209"/>
                  <a:gd name="T20" fmla="*/ 0 w 111"/>
                  <a:gd name="T21" fmla="*/ 0 h 209"/>
                  <a:gd name="T22" fmla="*/ 30 w 111"/>
                  <a:gd name="T23" fmla="*/ 28 h 209"/>
                  <a:gd name="T24" fmla="*/ 30 w 111"/>
                  <a:gd name="T25" fmla="*/ 92 h 209"/>
                  <a:gd name="T26" fmla="*/ 44 w 111"/>
                  <a:gd name="T27" fmla="*/ 92 h 209"/>
                  <a:gd name="T28" fmla="*/ 72 w 111"/>
                  <a:gd name="T29" fmla="*/ 84 h 209"/>
                  <a:gd name="T30" fmla="*/ 82 w 111"/>
                  <a:gd name="T31" fmla="*/ 60 h 209"/>
                  <a:gd name="T32" fmla="*/ 81 w 111"/>
                  <a:gd name="T33" fmla="*/ 50 h 209"/>
                  <a:gd name="T34" fmla="*/ 76 w 111"/>
                  <a:gd name="T35" fmla="*/ 40 h 209"/>
                  <a:gd name="T36" fmla="*/ 64 w 111"/>
                  <a:gd name="T37" fmla="*/ 32 h 209"/>
                  <a:gd name="T38" fmla="*/ 43 w 111"/>
                  <a:gd name="T39" fmla="*/ 28 h 209"/>
                  <a:gd name="T40" fmla="*/ 30 w 111"/>
                  <a:gd name="T41" fmla="*/ 2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0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xmlns="" id="{EB16E749-868A-4720-9670-EDE8B78B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2100263"/>
                <a:ext cx="627063" cy="788988"/>
              </a:xfrm>
              <a:custGeom>
                <a:avLst/>
                <a:gdLst>
                  <a:gd name="T0" fmla="*/ 0 w 395"/>
                  <a:gd name="T1" fmla="*/ 0 h 497"/>
                  <a:gd name="T2" fmla="*/ 88 w 395"/>
                  <a:gd name="T3" fmla="*/ 0 h 497"/>
                  <a:gd name="T4" fmla="*/ 209 w 395"/>
                  <a:gd name="T5" fmla="*/ 271 h 497"/>
                  <a:gd name="T6" fmla="*/ 319 w 395"/>
                  <a:gd name="T7" fmla="*/ 0 h 497"/>
                  <a:gd name="T8" fmla="*/ 395 w 395"/>
                  <a:gd name="T9" fmla="*/ 0 h 497"/>
                  <a:gd name="T10" fmla="*/ 183 w 395"/>
                  <a:gd name="T11" fmla="*/ 497 h 497"/>
                  <a:gd name="T12" fmla="*/ 107 w 395"/>
                  <a:gd name="T13" fmla="*/ 497 h 497"/>
                  <a:gd name="T14" fmla="*/ 169 w 395"/>
                  <a:gd name="T15" fmla="*/ 359 h 497"/>
                  <a:gd name="T16" fmla="*/ 0 w 395"/>
                  <a:gd name="T17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497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xmlns="" id="{72ADB652-8405-4378-85FB-3CA05966CA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2100263"/>
                <a:ext cx="765175" cy="788988"/>
              </a:xfrm>
              <a:custGeom>
                <a:avLst/>
                <a:gdLst>
                  <a:gd name="T0" fmla="*/ 29 w 203"/>
                  <a:gd name="T1" fmla="*/ 30 h 209"/>
                  <a:gd name="T2" fmla="*/ 102 w 203"/>
                  <a:gd name="T3" fmla="*/ 0 h 209"/>
                  <a:gd name="T4" fmla="*/ 175 w 203"/>
                  <a:gd name="T5" fmla="*/ 30 h 209"/>
                  <a:gd name="T6" fmla="*/ 203 w 203"/>
                  <a:gd name="T7" fmla="*/ 104 h 209"/>
                  <a:gd name="T8" fmla="*/ 175 w 203"/>
                  <a:gd name="T9" fmla="*/ 179 h 209"/>
                  <a:gd name="T10" fmla="*/ 102 w 203"/>
                  <a:gd name="T11" fmla="*/ 209 h 209"/>
                  <a:gd name="T12" fmla="*/ 29 w 203"/>
                  <a:gd name="T13" fmla="*/ 179 h 209"/>
                  <a:gd name="T14" fmla="*/ 0 w 203"/>
                  <a:gd name="T15" fmla="*/ 104 h 209"/>
                  <a:gd name="T16" fmla="*/ 29 w 203"/>
                  <a:gd name="T17" fmla="*/ 30 h 209"/>
                  <a:gd name="T18" fmla="*/ 50 w 203"/>
                  <a:gd name="T19" fmla="*/ 160 h 209"/>
                  <a:gd name="T20" fmla="*/ 102 w 203"/>
                  <a:gd name="T21" fmla="*/ 181 h 209"/>
                  <a:gd name="T22" fmla="*/ 153 w 203"/>
                  <a:gd name="T23" fmla="*/ 160 h 209"/>
                  <a:gd name="T24" fmla="*/ 174 w 203"/>
                  <a:gd name="T25" fmla="*/ 104 h 209"/>
                  <a:gd name="T26" fmla="*/ 153 w 203"/>
                  <a:gd name="T27" fmla="*/ 50 h 209"/>
                  <a:gd name="T28" fmla="*/ 102 w 203"/>
                  <a:gd name="T29" fmla="*/ 28 h 209"/>
                  <a:gd name="T30" fmla="*/ 50 w 203"/>
                  <a:gd name="T31" fmla="*/ 50 h 209"/>
                  <a:gd name="T32" fmla="*/ 30 w 203"/>
                  <a:gd name="T33" fmla="*/ 104 h 209"/>
                  <a:gd name="T34" fmla="*/ 50 w 203"/>
                  <a:gd name="T35" fmla="*/ 16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9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xmlns="" id="{88B3366E-CFB2-4241-BD59-0EB73E46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3" y="2100263"/>
                <a:ext cx="825500" cy="788988"/>
              </a:xfrm>
              <a:custGeom>
                <a:avLst/>
                <a:gdLst>
                  <a:gd name="T0" fmla="*/ 74 w 520"/>
                  <a:gd name="T1" fmla="*/ 497 h 497"/>
                  <a:gd name="T2" fmla="*/ 0 w 520"/>
                  <a:gd name="T3" fmla="*/ 497 h 497"/>
                  <a:gd name="T4" fmla="*/ 93 w 520"/>
                  <a:gd name="T5" fmla="*/ 0 h 497"/>
                  <a:gd name="T6" fmla="*/ 261 w 520"/>
                  <a:gd name="T7" fmla="*/ 352 h 497"/>
                  <a:gd name="T8" fmla="*/ 428 w 520"/>
                  <a:gd name="T9" fmla="*/ 0 h 497"/>
                  <a:gd name="T10" fmla="*/ 520 w 520"/>
                  <a:gd name="T11" fmla="*/ 497 h 497"/>
                  <a:gd name="T12" fmla="*/ 447 w 520"/>
                  <a:gd name="T13" fmla="*/ 497 h 497"/>
                  <a:gd name="T14" fmla="*/ 399 w 520"/>
                  <a:gd name="T15" fmla="*/ 204 h 497"/>
                  <a:gd name="T16" fmla="*/ 261 w 520"/>
                  <a:gd name="T17" fmla="*/ 497 h 497"/>
                  <a:gd name="T18" fmla="*/ 124 w 520"/>
                  <a:gd name="T19" fmla="*/ 204 h 497"/>
                  <a:gd name="T20" fmla="*/ 74 w 520"/>
                  <a:gd name="T21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0" h="497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xmlns="" id="{DBBD9711-0A93-44A5-B061-21668AFDFF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3032126"/>
                <a:ext cx="688975" cy="793750"/>
              </a:xfrm>
              <a:custGeom>
                <a:avLst/>
                <a:gdLst>
                  <a:gd name="T0" fmla="*/ 38 w 183"/>
                  <a:gd name="T1" fmla="*/ 0 h 210"/>
                  <a:gd name="T2" fmla="*/ 161 w 183"/>
                  <a:gd name="T3" fmla="*/ 0 h 210"/>
                  <a:gd name="T4" fmla="*/ 161 w 183"/>
                  <a:gd name="T5" fmla="*/ 167 h 210"/>
                  <a:gd name="T6" fmla="*/ 183 w 183"/>
                  <a:gd name="T7" fmla="*/ 167 h 210"/>
                  <a:gd name="T8" fmla="*/ 183 w 183"/>
                  <a:gd name="T9" fmla="*/ 210 h 210"/>
                  <a:gd name="T10" fmla="*/ 155 w 183"/>
                  <a:gd name="T11" fmla="*/ 210 h 210"/>
                  <a:gd name="T12" fmla="*/ 155 w 183"/>
                  <a:gd name="T13" fmla="*/ 196 h 210"/>
                  <a:gd name="T14" fmla="*/ 28 w 183"/>
                  <a:gd name="T15" fmla="*/ 196 h 210"/>
                  <a:gd name="T16" fmla="*/ 28 w 183"/>
                  <a:gd name="T17" fmla="*/ 210 h 210"/>
                  <a:gd name="T18" fmla="*/ 0 w 183"/>
                  <a:gd name="T19" fmla="*/ 210 h 210"/>
                  <a:gd name="T20" fmla="*/ 0 w 183"/>
                  <a:gd name="T21" fmla="*/ 167 h 210"/>
                  <a:gd name="T22" fmla="*/ 18 w 183"/>
                  <a:gd name="T23" fmla="*/ 159 h 210"/>
                  <a:gd name="T24" fmla="*/ 31 w 183"/>
                  <a:gd name="T25" fmla="*/ 138 h 210"/>
                  <a:gd name="T26" fmla="*/ 38 w 183"/>
                  <a:gd name="T27" fmla="*/ 57 h 210"/>
                  <a:gd name="T28" fmla="*/ 38 w 183"/>
                  <a:gd name="T29" fmla="*/ 0 h 210"/>
                  <a:gd name="T30" fmla="*/ 68 w 183"/>
                  <a:gd name="T31" fmla="*/ 30 h 210"/>
                  <a:gd name="T32" fmla="*/ 68 w 183"/>
                  <a:gd name="T33" fmla="*/ 57 h 210"/>
                  <a:gd name="T34" fmla="*/ 61 w 183"/>
                  <a:gd name="T35" fmla="*/ 141 h 210"/>
                  <a:gd name="T36" fmla="*/ 46 w 183"/>
                  <a:gd name="T37" fmla="*/ 167 h 210"/>
                  <a:gd name="T38" fmla="*/ 130 w 183"/>
                  <a:gd name="T39" fmla="*/ 167 h 210"/>
                  <a:gd name="T40" fmla="*/ 130 w 183"/>
                  <a:gd name="T41" fmla="*/ 30 h 210"/>
                  <a:gd name="T42" fmla="*/ 68 w 183"/>
                  <a:gd name="T4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3" h="21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xmlns="" id="{B4DD02E9-0BCF-4191-9175-85EE1C368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1238" y="3032126"/>
                <a:ext cx="419100" cy="793750"/>
              </a:xfrm>
              <a:custGeom>
                <a:avLst/>
                <a:gdLst>
                  <a:gd name="T0" fmla="*/ 0 w 111"/>
                  <a:gd name="T1" fmla="*/ 0 h 210"/>
                  <a:gd name="T2" fmla="*/ 44 w 111"/>
                  <a:gd name="T3" fmla="*/ 0 h 210"/>
                  <a:gd name="T4" fmla="*/ 87 w 111"/>
                  <a:gd name="T5" fmla="*/ 11 h 210"/>
                  <a:gd name="T6" fmla="*/ 105 w 111"/>
                  <a:gd name="T7" fmla="*/ 33 h 210"/>
                  <a:gd name="T8" fmla="*/ 111 w 111"/>
                  <a:gd name="T9" fmla="*/ 61 h 210"/>
                  <a:gd name="T10" fmla="*/ 92 w 111"/>
                  <a:gd name="T11" fmla="*/ 106 h 210"/>
                  <a:gd name="T12" fmla="*/ 44 w 111"/>
                  <a:gd name="T13" fmla="*/ 121 h 210"/>
                  <a:gd name="T14" fmla="*/ 30 w 111"/>
                  <a:gd name="T15" fmla="*/ 121 h 210"/>
                  <a:gd name="T16" fmla="*/ 30 w 111"/>
                  <a:gd name="T17" fmla="*/ 210 h 210"/>
                  <a:gd name="T18" fmla="*/ 0 w 111"/>
                  <a:gd name="T19" fmla="*/ 210 h 210"/>
                  <a:gd name="T20" fmla="*/ 0 w 111"/>
                  <a:gd name="T21" fmla="*/ 0 h 210"/>
                  <a:gd name="T22" fmla="*/ 30 w 111"/>
                  <a:gd name="T23" fmla="*/ 29 h 210"/>
                  <a:gd name="T24" fmla="*/ 30 w 111"/>
                  <a:gd name="T25" fmla="*/ 93 h 210"/>
                  <a:gd name="T26" fmla="*/ 44 w 111"/>
                  <a:gd name="T27" fmla="*/ 93 h 210"/>
                  <a:gd name="T28" fmla="*/ 73 w 111"/>
                  <a:gd name="T29" fmla="*/ 84 h 210"/>
                  <a:gd name="T30" fmla="*/ 82 w 111"/>
                  <a:gd name="T31" fmla="*/ 60 h 210"/>
                  <a:gd name="T32" fmla="*/ 81 w 111"/>
                  <a:gd name="T33" fmla="*/ 51 h 210"/>
                  <a:gd name="T34" fmla="*/ 76 w 111"/>
                  <a:gd name="T35" fmla="*/ 41 h 210"/>
                  <a:gd name="T36" fmla="*/ 64 w 111"/>
                  <a:gd name="T37" fmla="*/ 32 h 210"/>
                  <a:gd name="T38" fmla="*/ 44 w 111"/>
                  <a:gd name="T39" fmla="*/ 29 h 210"/>
                  <a:gd name="T40" fmla="*/ 30 w 111"/>
                  <a:gd name="T41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1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xmlns="" id="{C08A980F-5DA6-4145-AB85-74045BB8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3032126"/>
                <a:ext cx="930275" cy="793750"/>
              </a:xfrm>
              <a:custGeom>
                <a:avLst/>
                <a:gdLst>
                  <a:gd name="T0" fmla="*/ 259 w 586"/>
                  <a:gd name="T1" fmla="*/ 0 h 500"/>
                  <a:gd name="T2" fmla="*/ 330 w 586"/>
                  <a:gd name="T3" fmla="*/ 0 h 500"/>
                  <a:gd name="T4" fmla="*/ 330 w 586"/>
                  <a:gd name="T5" fmla="*/ 205 h 500"/>
                  <a:gd name="T6" fmla="*/ 496 w 586"/>
                  <a:gd name="T7" fmla="*/ 0 h 500"/>
                  <a:gd name="T8" fmla="*/ 582 w 586"/>
                  <a:gd name="T9" fmla="*/ 0 h 500"/>
                  <a:gd name="T10" fmla="*/ 389 w 586"/>
                  <a:gd name="T11" fmla="*/ 233 h 500"/>
                  <a:gd name="T12" fmla="*/ 586 w 586"/>
                  <a:gd name="T13" fmla="*/ 500 h 500"/>
                  <a:gd name="T14" fmla="*/ 544 w 586"/>
                  <a:gd name="T15" fmla="*/ 500 h 500"/>
                  <a:gd name="T16" fmla="*/ 499 w 586"/>
                  <a:gd name="T17" fmla="*/ 500 h 500"/>
                  <a:gd name="T18" fmla="*/ 342 w 586"/>
                  <a:gd name="T19" fmla="*/ 281 h 500"/>
                  <a:gd name="T20" fmla="*/ 330 w 586"/>
                  <a:gd name="T21" fmla="*/ 295 h 500"/>
                  <a:gd name="T22" fmla="*/ 330 w 586"/>
                  <a:gd name="T23" fmla="*/ 500 h 500"/>
                  <a:gd name="T24" fmla="*/ 259 w 586"/>
                  <a:gd name="T25" fmla="*/ 500 h 500"/>
                  <a:gd name="T26" fmla="*/ 259 w 586"/>
                  <a:gd name="T27" fmla="*/ 295 h 500"/>
                  <a:gd name="T28" fmla="*/ 247 w 586"/>
                  <a:gd name="T29" fmla="*/ 281 h 500"/>
                  <a:gd name="T30" fmla="*/ 90 w 586"/>
                  <a:gd name="T31" fmla="*/ 500 h 500"/>
                  <a:gd name="T32" fmla="*/ 0 w 586"/>
                  <a:gd name="T33" fmla="*/ 500 h 500"/>
                  <a:gd name="T34" fmla="*/ 197 w 586"/>
                  <a:gd name="T35" fmla="*/ 233 h 500"/>
                  <a:gd name="T36" fmla="*/ 5 w 586"/>
                  <a:gd name="T37" fmla="*/ 0 h 500"/>
                  <a:gd name="T38" fmla="*/ 93 w 586"/>
                  <a:gd name="T39" fmla="*/ 0 h 500"/>
                  <a:gd name="T40" fmla="*/ 259 w 586"/>
                  <a:gd name="T41" fmla="*/ 205 h 500"/>
                  <a:gd name="T42" fmla="*/ 259 w 586"/>
                  <a:gd name="T4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6" h="50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xmlns="" id="{4F3203A7-1F7F-4A7D-A995-7950A26C9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576" y="3032126"/>
                <a:ext cx="542925" cy="793750"/>
              </a:xfrm>
              <a:custGeom>
                <a:avLst/>
                <a:gdLst>
                  <a:gd name="T0" fmla="*/ 71 w 342"/>
                  <a:gd name="T1" fmla="*/ 0 h 500"/>
                  <a:gd name="T2" fmla="*/ 71 w 342"/>
                  <a:gd name="T3" fmla="*/ 202 h 500"/>
                  <a:gd name="T4" fmla="*/ 270 w 342"/>
                  <a:gd name="T5" fmla="*/ 202 h 500"/>
                  <a:gd name="T6" fmla="*/ 270 w 342"/>
                  <a:gd name="T7" fmla="*/ 0 h 500"/>
                  <a:gd name="T8" fmla="*/ 342 w 342"/>
                  <a:gd name="T9" fmla="*/ 0 h 500"/>
                  <a:gd name="T10" fmla="*/ 342 w 342"/>
                  <a:gd name="T11" fmla="*/ 500 h 500"/>
                  <a:gd name="T12" fmla="*/ 270 w 342"/>
                  <a:gd name="T13" fmla="*/ 500 h 500"/>
                  <a:gd name="T14" fmla="*/ 270 w 342"/>
                  <a:gd name="T15" fmla="*/ 271 h 500"/>
                  <a:gd name="T16" fmla="*/ 71 w 342"/>
                  <a:gd name="T17" fmla="*/ 271 h 500"/>
                  <a:gd name="T18" fmla="*/ 71 w 342"/>
                  <a:gd name="T19" fmla="*/ 500 h 500"/>
                  <a:gd name="T20" fmla="*/ 0 w 342"/>
                  <a:gd name="T21" fmla="*/ 500 h 500"/>
                  <a:gd name="T22" fmla="*/ 0 w 342"/>
                  <a:gd name="T23" fmla="*/ 0 h 500"/>
                  <a:gd name="T24" fmla="*/ 71 w 342"/>
                  <a:gd name="T25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2" h="50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xmlns="" id="{F53C9DA8-45DE-40D8-9F24-1CB96E304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4476" y="3032126"/>
                <a:ext cx="639763" cy="793750"/>
              </a:xfrm>
              <a:custGeom>
                <a:avLst/>
                <a:gdLst>
                  <a:gd name="T0" fmla="*/ 0 w 170"/>
                  <a:gd name="T1" fmla="*/ 210 h 210"/>
                  <a:gd name="T2" fmla="*/ 0 w 170"/>
                  <a:gd name="T3" fmla="*/ 0 h 210"/>
                  <a:gd name="T4" fmla="*/ 30 w 170"/>
                  <a:gd name="T5" fmla="*/ 0 h 210"/>
                  <a:gd name="T6" fmla="*/ 30 w 170"/>
                  <a:gd name="T7" fmla="*/ 88 h 210"/>
                  <a:gd name="T8" fmla="*/ 52 w 170"/>
                  <a:gd name="T9" fmla="*/ 88 h 210"/>
                  <a:gd name="T10" fmla="*/ 101 w 170"/>
                  <a:gd name="T11" fmla="*/ 104 h 210"/>
                  <a:gd name="T12" fmla="*/ 120 w 170"/>
                  <a:gd name="T13" fmla="*/ 149 h 210"/>
                  <a:gd name="T14" fmla="*/ 113 w 170"/>
                  <a:gd name="T15" fmla="*/ 177 h 210"/>
                  <a:gd name="T16" fmla="*/ 95 w 170"/>
                  <a:gd name="T17" fmla="*/ 199 h 210"/>
                  <a:gd name="T18" fmla="*/ 52 w 170"/>
                  <a:gd name="T19" fmla="*/ 210 h 210"/>
                  <a:gd name="T20" fmla="*/ 0 w 170"/>
                  <a:gd name="T21" fmla="*/ 210 h 210"/>
                  <a:gd name="T22" fmla="*/ 30 w 170"/>
                  <a:gd name="T23" fmla="*/ 117 h 210"/>
                  <a:gd name="T24" fmla="*/ 30 w 170"/>
                  <a:gd name="T25" fmla="*/ 180 h 210"/>
                  <a:gd name="T26" fmla="*/ 51 w 170"/>
                  <a:gd name="T27" fmla="*/ 180 h 210"/>
                  <a:gd name="T28" fmla="*/ 90 w 170"/>
                  <a:gd name="T29" fmla="*/ 149 h 210"/>
                  <a:gd name="T30" fmla="*/ 81 w 170"/>
                  <a:gd name="T31" fmla="*/ 127 h 210"/>
                  <a:gd name="T32" fmla="*/ 51 w 170"/>
                  <a:gd name="T33" fmla="*/ 117 h 210"/>
                  <a:gd name="T34" fmla="*/ 30 w 170"/>
                  <a:gd name="T35" fmla="*/ 117 h 210"/>
                  <a:gd name="T36" fmla="*/ 140 w 170"/>
                  <a:gd name="T37" fmla="*/ 0 h 210"/>
                  <a:gd name="T38" fmla="*/ 170 w 170"/>
                  <a:gd name="T39" fmla="*/ 0 h 210"/>
                  <a:gd name="T40" fmla="*/ 170 w 170"/>
                  <a:gd name="T41" fmla="*/ 210 h 210"/>
                  <a:gd name="T42" fmla="*/ 140 w 170"/>
                  <a:gd name="T43" fmla="*/ 210 h 210"/>
                  <a:gd name="T44" fmla="*/ 140 w 170"/>
                  <a:gd name="T4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" h="21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34C9486D-411A-4EC1-8CF5-9BEF72E99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4301" y="3032126"/>
                <a:ext cx="762000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xmlns="" id="{7E066F66-E06F-40A6-A5E4-A0C442020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7651" y="3032126"/>
                <a:ext cx="760413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xmlns="" id="{24CE1B13-1812-4FD0-85F1-EA0672B6B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9488" y="3032126"/>
                <a:ext cx="584200" cy="793750"/>
              </a:xfrm>
              <a:custGeom>
                <a:avLst/>
                <a:gdLst>
                  <a:gd name="T0" fmla="*/ 368 w 368"/>
                  <a:gd name="T1" fmla="*/ 500 h 500"/>
                  <a:gd name="T2" fmla="*/ 223 w 368"/>
                  <a:gd name="T3" fmla="*/ 243 h 500"/>
                  <a:gd name="T4" fmla="*/ 356 w 368"/>
                  <a:gd name="T5" fmla="*/ 0 h 500"/>
                  <a:gd name="T6" fmla="*/ 277 w 368"/>
                  <a:gd name="T7" fmla="*/ 0 h 500"/>
                  <a:gd name="T8" fmla="*/ 185 w 368"/>
                  <a:gd name="T9" fmla="*/ 174 h 500"/>
                  <a:gd name="T10" fmla="*/ 92 w 368"/>
                  <a:gd name="T11" fmla="*/ 0 h 500"/>
                  <a:gd name="T12" fmla="*/ 14 w 368"/>
                  <a:gd name="T13" fmla="*/ 0 h 500"/>
                  <a:gd name="T14" fmla="*/ 147 w 368"/>
                  <a:gd name="T15" fmla="*/ 243 h 500"/>
                  <a:gd name="T16" fmla="*/ 0 w 368"/>
                  <a:gd name="T17" fmla="*/ 500 h 500"/>
                  <a:gd name="T18" fmla="*/ 80 w 368"/>
                  <a:gd name="T19" fmla="*/ 500 h 500"/>
                  <a:gd name="T20" fmla="*/ 185 w 368"/>
                  <a:gd name="T21" fmla="*/ 309 h 500"/>
                  <a:gd name="T22" fmla="*/ 289 w 368"/>
                  <a:gd name="T23" fmla="*/ 500 h 500"/>
                  <a:gd name="T24" fmla="*/ 368 w 368"/>
                  <a:gd name="T2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8" h="50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A9DDEE1F-0164-4891-997A-DE1E0E3C158B}"/>
                </a:ext>
              </a:extLst>
            </p:cNvPr>
            <p:cNvGrpSpPr/>
            <p:nvPr/>
          </p:nvGrpSpPr>
          <p:grpSpPr>
            <a:xfrm>
              <a:off x="2700336" y="1603538"/>
              <a:ext cx="6791325" cy="3478213"/>
              <a:chOff x="2700338" y="1687513"/>
              <a:chExt cx="6791325" cy="3478213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2E3AA8E6-23F1-41EA-89FC-A461D334D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1687513"/>
                <a:ext cx="6034088" cy="3478213"/>
              </a:xfrm>
              <a:custGeom>
                <a:avLst/>
                <a:gdLst>
                  <a:gd name="T0" fmla="*/ 1536 w 1601"/>
                  <a:gd name="T1" fmla="*/ 93 h 921"/>
                  <a:gd name="T2" fmla="*/ 1527 w 1601"/>
                  <a:gd name="T3" fmla="*/ 83 h 921"/>
                  <a:gd name="T4" fmla="*/ 1494 w 1601"/>
                  <a:gd name="T5" fmla="*/ 55 h 921"/>
                  <a:gd name="T6" fmla="*/ 1325 w 1601"/>
                  <a:gd name="T7" fmla="*/ 0 h 921"/>
                  <a:gd name="T8" fmla="*/ 276 w 1601"/>
                  <a:gd name="T9" fmla="*/ 0 h 921"/>
                  <a:gd name="T10" fmla="*/ 0 w 1601"/>
                  <a:gd name="T11" fmla="*/ 264 h 921"/>
                  <a:gd name="T12" fmla="*/ 0 w 1601"/>
                  <a:gd name="T13" fmla="*/ 656 h 921"/>
                  <a:gd name="T14" fmla="*/ 276 w 1601"/>
                  <a:gd name="T15" fmla="*/ 921 h 921"/>
                  <a:gd name="T16" fmla="*/ 1325 w 1601"/>
                  <a:gd name="T17" fmla="*/ 921 h 921"/>
                  <a:gd name="T18" fmla="*/ 1497 w 1601"/>
                  <a:gd name="T19" fmla="*/ 864 h 921"/>
                  <a:gd name="T20" fmla="*/ 1446 w 1601"/>
                  <a:gd name="T21" fmla="*/ 864 h 921"/>
                  <a:gd name="T22" fmla="*/ 1325 w 1601"/>
                  <a:gd name="T23" fmla="*/ 894 h 921"/>
                  <a:gd name="T24" fmla="*/ 276 w 1601"/>
                  <a:gd name="T25" fmla="*/ 894 h 921"/>
                  <a:gd name="T26" fmla="*/ 28 w 1601"/>
                  <a:gd name="T27" fmla="*/ 656 h 921"/>
                  <a:gd name="T28" fmla="*/ 28 w 1601"/>
                  <a:gd name="T29" fmla="*/ 264 h 921"/>
                  <a:gd name="T30" fmla="*/ 276 w 1601"/>
                  <a:gd name="T31" fmla="*/ 27 h 921"/>
                  <a:gd name="T32" fmla="*/ 1325 w 1601"/>
                  <a:gd name="T33" fmla="*/ 27 h 921"/>
                  <a:gd name="T34" fmla="*/ 1476 w 1601"/>
                  <a:gd name="T35" fmla="*/ 76 h 921"/>
                  <a:gd name="T36" fmla="*/ 1486 w 1601"/>
                  <a:gd name="T37" fmla="*/ 83 h 921"/>
                  <a:gd name="T38" fmla="*/ 1497 w 1601"/>
                  <a:gd name="T39" fmla="*/ 93 h 921"/>
                  <a:gd name="T40" fmla="*/ 1573 w 1601"/>
                  <a:gd name="T41" fmla="*/ 264 h 921"/>
                  <a:gd name="T42" fmla="*/ 1573 w 1601"/>
                  <a:gd name="T43" fmla="*/ 301 h 921"/>
                  <a:gd name="T44" fmla="*/ 1601 w 1601"/>
                  <a:gd name="T45" fmla="*/ 301 h 921"/>
                  <a:gd name="T46" fmla="*/ 1601 w 1601"/>
                  <a:gd name="T47" fmla="*/ 264 h 921"/>
                  <a:gd name="T48" fmla="*/ 1536 w 1601"/>
                  <a:gd name="T49" fmla="*/ 93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01" h="921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xmlns="" id="{5A50466A-B8E5-443A-8106-541C886432A9}"/>
                  </a:ext>
                </a:extLst>
              </p:cNvPr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xmlns="" id="{A28D62ED-FD63-42BE-9C1C-83A9A1EBC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776" y="3965576"/>
                  <a:ext cx="620713" cy="792163"/>
                </a:xfrm>
                <a:custGeom>
                  <a:avLst/>
                  <a:gdLst>
                    <a:gd name="T0" fmla="*/ 318 w 391"/>
                    <a:gd name="T1" fmla="*/ 499 h 499"/>
                    <a:gd name="T2" fmla="*/ 318 w 391"/>
                    <a:gd name="T3" fmla="*/ 169 h 499"/>
                    <a:gd name="T4" fmla="*/ 0 w 391"/>
                    <a:gd name="T5" fmla="*/ 499 h 499"/>
                    <a:gd name="T6" fmla="*/ 0 w 391"/>
                    <a:gd name="T7" fmla="*/ 0 h 499"/>
                    <a:gd name="T8" fmla="*/ 71 w 391"/>
                    <a:gd name="T9" fmla="*/ 0 h 499"/>
                    <a:gd name="T10" fmla="*/ 71 w 391"/>
                    <a:gd name="T11" fmla="*/ 340 h 499"/>
                    <a:gd name="T12" fmla="*/ 391 w 391"/>
                    <a:gd name="T13" fmla="*/ 0 h 499"/>
                    <a:gd name="T14" fmla="*/ 391 w 391"/>
                    <a:gd name="T15" fmla="*/ 499 h 499"/>
                    <a:gd name="T16" fmla="*/ 318 w 391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1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xmlns="" id="{F34DD32B-B7FB-4A5B-A95D-79B53D630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1288" y="3965576"/>
                  <a:ext cx="554038" cy="792163"/>
                </a:xfrm>
                <a:custGeom>
                  <a:avLst/>
                  <a:gdLst>
                    <a:gd name="T0" fmla="*/ 74 w 349"/>
                    <a:gd name="T1" fmla="*/ 0 h 499"/>
                    <a:gd name="T2" fmla="*/ 74 w 349"/>
                    <a:gd name="T3" fmla="*/ 202 h 499"/>
                    <a:gd name="T4" fmla="*/ 275 w 349"/>
                    <a:gd name="T5" fmla="*/ 202 h 499"/>
                    <a:gd name="T6" fmla="*/ 275 w 349"/>
                    <a:gd name="T7" fmla="*/ 0 h 499"/>
                    <a:gd name="T8" fmla="*/ 349 w 349"/>
                    <a:gd name="T9" fmla="*/ 0 h 499"/>
                    <a:gd name="T10" fmla="*/ 349 w 349"/>
                    <a:gd name="T11" fmla="*/ 499 h 499"/>
                    <a:gd name="T12" fmla="*/ 275 w 349"/>
                    <a:gd name="T13" fmla="*/ 499 h 499"/>
                    <a:gd name="T14" fmla="*/ 275 w 349"/>
                    <a:gd name="T15" fmla="*/ 273 h 499"/>
                    <a:gd name="T16" fmla="*/ 74 w 349"/>
                    <a:gd name="T17" fmla="*/ 273 h 499"/>
                    <a:gd name="T18" fmla="*/ 74 w 349"/>
                    <a:gd name="T19" fmla="*/ 499 h 499"/>
                    <a:gd name="T20" fmla="*/ 0 w 349"/>
                    <a:gd name="T21" fmla="*/ 499 h 499"/>
                    <a:gd name="T22" fmla="*/ 0 w 349"/>
                    <a:gd name="T23" fmla="*/ 0 h 499"/>
                    <a:gd name="T24" fmla="*/ 74 w 349"/>
                    <a:gd name="T25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9" h="499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xmlns="" id="{8C3D203F-247F-4FB2-880E-B63BD41B1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1" y="3965576"/>
                  <a:ext cx="617538" cy="792163"/>
                </a:xfrm>
                <a:custGeom>
                  <a:avLst/>
                  <a:gdLst>
                    <a:gd name="T0" fmla="*/ 318 w 389"/>
                    <a:gd name="T1" fmla="*/ 499 h 499"/>
                    <a:gd name="T2" fmla="*/ 318 w 389"/>
                    <a:gd name="T3" fmla="*/ 169 h 499"/>
                    <a:gd name="T4" fmla="*/ 0 w 389"/>
                    <a:gd name="T5" fmla="*/ 499 h 499"/>
                    <a:gd name="T6" fmla="*/ 0 w 389"/>
                    <a:gd name="T7" fmla="*/ 0 h 499"/>
                    <a:gd name="T8" fmla="*/ 71 w 389"/>
                    <a:gd name="T9" fmla="*/ 0 h 499"/>
                    <a:gd name="T10" fmla="*/ 71 w 389"/>
                    <a:gd name="T11" fmla="*/ 340 h 499"/>
                    <a:gd name="T12" fmla="*/ 389 w 389"/>
                    <a:gd name="T13" fmla="*/ 0 h 499"/>
                    <a:gd name="T14" fmla="*/ 389 w 389"/>
                    <a:gd name="T15" fmla="*/ 499 h 499"/>
                    <a:gd name="T16" fmla="*/ 318 w 389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9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xmlns="" id="{88CBE073-4073-42F0-A193-B1DDA59A6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4813" y="3968751"/>
                  <a:ext cx="638175" cy="788988"/>
                </a:xfrm>
                <a:custGeom>
                  <a:avLst/>
                  <a:gdLst>
                    <a:gd name="T0" fmla="*/ 0 w 402"/>
                    <a:gd name="T1" fmla="*/ 466 h 497"/>
                    <a:gd name="T2" fmla="*/ 0 w 402"/>
                    <a:gd name="T3" fmla="*/ 0 h 497"/>
                    <a:gd name="T4" fmla="*/ 74 w 402"/>
                    <a:gd name="T5" fmla="*/ 0 h 497"/>
                    <a:gd name="T6" fmla="*/ 74 w 402"/>
                    <a:gd name="T7" fmla="*/ 395 h 497"/>
                    <a:gd name="T8" fmla="*/ 269 w 402"/>
                    <a:gd name="T9" fmla="*/ 395 h 497"/>
                    <a:gd name="T10" fmla="*/ 269 w 402"/>
                    <a:gd name="T11" fmla="*/ 0 h 497"/>
                    <a:gd name="T12" fmla="*/ 340 w 402"/>
                    <a:gd name="T13" fmla="*/ 0 h 497"/>
                    <a:gd name="T14" fmla="*/ 340 w 402"/>
                    <a:gd name="T15" fmla="*/ 395 h 497"/>
                    <a:gd name="T16" fmla="*/ 402 w 402"/>
                    <a:gd name="T17" fmla="*/ 395 h 497"/>
                    <a:gd name="T18" fmla="*/ 402 w 402"/>
                    <a:gd name="T19" fmla="*/ 497 h 497"/>
                    <a:gd name="T20" fmla="*/ 333 w 402"/>
                    <a:gd name="T21" fmla="*/ 497 h 497"/>
                    <a:gd name="T22" fmla="*/ 333 w 402"/>
                    <a:gd name="T23" fmla="*/ 466 h 497"/>
                    <a:gd name="T24" fmla="*/ 0 w 402"/>
                    <a:gd name="T25" fmla="*/ 466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2" h="497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xmlns="" id="{E21BF8F3-661A-4444-9B6F-8B85BFEC3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988" y="3965576"/>
                  <a:ext cx="622300" cy="792163"/>
                </a:xfrm>
                <a:custGeom>
                  <a:avLst/>
                  <a:gdLst>
                    <a:gd name="T0" fmla="*/ 319 w 392"/>
                    <a:gd name="T1" fmla="*/ 499 h 499"/>
                    <a:gd name="T2" fmla="*/ 319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2 w 392"/>
                    <a:gd name="T9" fmla="*/ 0 h 499"/>
                    <a:gd name="T10" fmla="*/ 72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19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xmlns="" id="{55490408-A334-4D29-86DA-8C00BE3C1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2388" y="3965576"/>
                  <a:ext cx="458788" cy="792163"/>
                </a:xfrm>
                <a:custGeom>
                  <a:avLst/>
                  <a:gdLst>
                    <a:gd name="T0" fmla="*/ 289 w 289"/>
                    <a:gd name="T1" fmla="*/ 71 h 499"/>
                    <a:gd name="T2" fmla="*/ 182 w 289"/>
                    <a:gd name="T3" fmla="*/ 71 h 499"/>
                    <a:gd name="T4" fmla="*/ 182 w 289"/>
                    <a:gd name="T5" fmla="*/ 499 h 499"/>
                    <a:gd name="T6" fmla="*/ 109 w 289"/>
                    <a:gd name="T7" fmla="*/ 499 h 499"/>
                    <a:gd name="T8" fmla="*/ 109 w 289"/>
                    <a:gd name="T9" fmla="*/ 71 h 499"/>
                    <a:gd name="T10" fmla="*/ 0 w 289"/>
                    <a:gd name="T11" fmla="*/ 71 h 499"/>
                    <a:gd name="T12" fmla="*/ 0 w 289"/>
                    <a:gd name="T13" fmla="*/ 0 h 499"/>
                    <a:gd name="T14" fmla="*/ 289 w 289"/>
                    <a:gd name="T15" fmla="*/ 0 h 499"/>
                    <a:gd name="T16" fmla="*/ 289 w 289"/>
                    <a:gd name="T17" fmla="*/ 71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499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xmlns="" id="{472CB866-8B52-4E1E-BB94-7747D7E1E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8651" y="3965576"/>
                  <a:ext cx="622300" cy="792163"/>
                </a:xfrm>
                <a:custGeom>
                  <a:avLst/>
                  <a:gdLst>
                    <a:gd name="T0" fmla="*/ 320 w 392"/>
                    <a:gd name="T1" fmla="*/ 499 h 499"/>
                    <a:gd name="T2" fmla="*/ 320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3 w 392"/>
                    <a:gd name="T9" fmla="*/ 0 h 499"/>
                    <a:gd name="T10" fmla="*/ 73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20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xmlns="" id="{2F3D09D8-0381-4A17-ABA8-53E15964F7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43988" y="3965576"/>
                  <a:ext cx="447675" cy="792163"/>
                </a:xfrm>
                <a:custGeom>
                  <a:avLst/>
                  <a:gdLst>
                    <a:gd name="T0" fmla="*/ 0 w 119"/>
                    <a:gd name="T1" fmla="*/ 0 h 210"/>
                    <a:gd name="T2" fmla="*/ 30 w 119"/>
                    <a:gd name="T3" fmla="*/ 0 h 210"/>
                    <a:gd name="T4" fmla="*/ 63 w 119"/>
                    <a:gd name="T5" fmla="*/ 4 h 210"/>
                    <a:gd name="T6" fmla="*/ 85 w 119"/>
                    <a:gd name="T7" fmla="*/ 16 h 210"/>
                    <a:gd name="T8" fmla="*/ 101 w 119"/>
                    <a:gd name="T9" fmla="*/ 57 h 210"/>
                    <a:gd name="T10" fmla="*/ 95 w 119"/>
                    <a:gd name="T11" fmla="*/ 81 h 210"/>
                    <a:gd name="T12" fmla="*/ 77 w 119"/>
                    <a:gd name="T13" fmla="*/ 95 h 210"/>
                    <a:gd name="T14" fmla="*/ 106 w 119"/>
                    <a:gd name="T15" fmla="*/ 115 h 210"/>
                    <a:gd name="T16" fmla="*/ 119 w 119"/>
                    <a:gd name="T17" fmla="*/ 154 h 210"/>
                    <a:gd name="T18" fmla="*/ 106 w 119"/>
                    <a:gd name="T19" fmla="*/ 190 h 210"/>
                    <a:gd name="T20" fmla="*/ 50 w 119"/>
                    <a:gd name="T21" fmla="*/ 210 h 210"/>
                    <a:gd name="T22" fmla="*/ 0 w 119"/>
                    <a:gd name="T23" fmla="*/ 210 h 210"/>
                    <a:gd name="T24" fmla="*/ 0 w 119"/>
                    <a:gd name="T25" fmla="*/ 0 h 210"/>
                    <a:gd name="T26" fmla="*/ 31 w 119"/>
                    <a:gd name="T27" fmla="*/ 30 h 210"/>
                    <a:gd name="T28" fmla="*/ 31 w 119"/>
                    <a:gd name="T29" fmla="*/ 89 h 210"/>
                    <a:gd name="T30" fmla="*/ 40 w 119"/>
                    <a:gd name="T31" fmla="*/ 89 h 210"/>
                    <a:gd name="T32" fmla="*/ 65 w 119"/>
                    <a:gd name="T33" fmla="*/ 81 h 210"/>
                    <a:gd name="T34" fmla="*/ 72 w 119"/>
                    <a:gd name="T35" fmla="*/ 57 h 210"/>
                    <a:gd name="T36" fmla="*/ 65 w 119"/>
                    <a:gd name="T37" fmla="*/ 38 h 210"/>
                    <a:gd name="T38" fmla="*/ 41 w 119"/>
                    <a:gd name="T39" fmla="*/ 30 h 210"/>
                    <a:gd name="T40" fmla="*/ 31 w 119"/>
                    <a:gd name="T41" fmla="*/ 30 h 210"/>
                    <a:gd name="T42" fmla="*/ 31 w 119"/>
                    <a:gd name="T43" fmla="*/ 120 h 210"/>
                    <a:gd name="T44" fmla="*/ 31 w 119"/>
                    <a:gd name="T45" fmla="*/ 181 h 210"/>
                    <a:gd name="T46" fmla="*/ 49 w 119"/>
                    <a:gd name="T47" fmla="*/ 181 h 210"/>
                    <a:gd name="T48" fmla="*/ 79 w 119"/>
                    <a:gd name="T49" fmla="*/ 173 h 210"/>
                    <a:gd name="T50" fmla="*/ 89 w 119"/>
                    <a:gd name="T51" fmla="*/ 150 h 210"/>
                    <a:gd name="T52" fmla="*/ 81 w 119"/>
                    <a:gd name="T53" fmla="*/ 129 h 210"/>
                    <a:gd name="T54" fmla="*/ 50 w 119"/>
                    <a:gd name="T55" fmla="*/ 120 h 210"/>
                    <a:gd name="T56" fmla="*/ 31 w 119"/>
                    <a:gd name="T57" fmla="*/ 12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19" h="21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xmlns="" id="{95975D8F-0DE9-4AA9-84EB-7D4BA9BDB1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0713" y="3965576"/>
                  <a:ext cx="727075" cy="792163"/>
                </a:xfrm>
                <a:custGeom>
                  <a:avLst/>
                  <a:gdLst>
                    <a:gd name="T0" fmla="*/ 0 w 458"/>
                    <a:gd name="T1" fmla="*/ 499 h 499"/>
                    <a:gd name="T2" fmla="*/ 235 w 458"/>
                    <a:gd name="T3" fmla="*/ 0 h 499"/>
                    <a:gd name="T4" fmla="*/ 458 w 458"/>
                    <a:gd name="T5" fmla="*/ 499 h 499"/>
                    <a:gd name="T6" fmla="*/ 382 w 458"/>
                    <a:gd name="T7" fmla="*/ 499 h 499"/>
                    <a:gd name="T8" fmla="*/ 330 w 458"/>
                    <a:gd name="T9" fmla="*/ 380 h 499"/>
                    <a:gd name="T10" fmla="*/ 131 w 458"/>
                    <a:gd name="T11" fmla="*/ 380 h 499"/>
                    <a:gd name="T12" fmla="*/ 74 w 458"/>
                    <a:gd name="T13" fmla="*/ 499 h 499"/>
                    <a:gd name="T14" fmla="*/ 0 w 458"/>
                    <a:gd name="T15" fmla="*/ 499 h 499"/>
                    <a:gd name="T16" fmla="*/ 233 w 458"/>
                    <a:gd name="T17" fmla="*/ 164 h 499"/>
                    <a:gd name="T18" fmla="*/ 164 w 458"/>
                    <a:gd name="T19" fmla="*/ 309 h 499"/>
                    <a:gd name="T20" fmla="*/ 297 w 458"/>
                    <a:gd name="T21" fmla="*/ 309 h 499"/>
                    <a:gd name="T22" fmla="*/ 233 w 458"/>
                    <a:gd name="T23" fmla="*/ 164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8" h="499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cxnSp>
        <p:nvCxnSpPr>
          <p:cNvPr id="38" name="Прямая соединительная линия 37"/>
          <p:cNvCxnSpPr/>
          <p:nvPr userDrawn="1"/>
        </p:nvCxnSpPr>
        <p:spPr>
          <a:xfrm>
            <a:off x="348518" y="749745"/>
            <a:ext cx="98318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57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47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63" r:id="rId4"/>
    <p:sldLayoutId id="2147483667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32447" y="2294834"/>
            <a:ext cx="10240961" cy="1287463"/>
          </a:xfrm>
        </p:spPr>
        <p:txBody>
          <a:bodyPr anchor="ctr">
            <a:noAutofit/>
          </a:bodyPr>
          <a:lstStyle/>
          <a:p>
            <a:r>
              <a:rPr lang="ru-RU" sz="4000" b="1" cap="all" dirty="0">
                <a:solidFill>
                  <a:srgbClr val="FF631D"/>
                </a:solidFill>
              </a:rPr>
              <a:t>Комплексы фотовидеофиксации –</a:t>
            </a:r>
            <a:br>
              <a:rPr lang="ru-RU" sz="4000" b="1" cap="all" dirty="0">
                <a:solidFill>
                  <a:srgbClr val="FF631D"/>
                </a:solidFill>
              </a:rPr>
            </a:br>
            <a:r>
              <a:rPr lang="ru-RU" sz="4000" b="1" cap="all" dirty="0">
                <a:solidFill>
                  <a:srgbClr val="FF631D"/>
                </a:solidFill>
              </a:rPr>
              <a:t>элемент умной транспортной инфраструктуры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31838" y="4779963"/>
            <a:ext cx="9783762" cy="60642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Татарников Олег Николаевич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731838" y="5386388"/>
            <a:ext cx="9783762" cy="46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Генеральный директор ООО </a:t>
            </a:r>
            <a:r>
              <a:rPr lang="ru-RU" sz="2400">
                <a:solidFill>
                  <a:schemeClr val="bg1"/>
                </a:solidFill>
              </a:rPr>
              <a:t>«</a:t>
            </a:r>
            <a:r>
              <a:rPr lang="ru-RU" sz="2400" smtClean="0">
                <a:solidFill>
                  <a:schemeClr val="bg1"/>
                </a:solidFill>
              </a:rPr>
              <a:t>СИМИКОН-СЕРВИС»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D750E5-65F2-5170-BD74-1884CF253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21" y="469900"/>
            <a:ext cx="4426315" cy="88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0538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69CB4E-7859-7B6D-5FDE-7B7329A89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C2F6DDC7-99A6-AD2B-FCD3-169F6B520790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Анализ статистики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C76C73-C69E-14D2-81A1-C1E64AC6E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2" y="1172133"/>
            <a:ext cx="5930347" cy="24580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C10ADB-F706-4B7B-B4FB-36AEE61D10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4047754"/>
            <a:ext cx="5930347" cy="245800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3E158C0-0E3A-7A21-5CDC-7213864B7298}"/>
              </a:ext>
            </a:extLst>
          </p:cNvPr>
          <p:cNvSpPr/>
          <p:nvPr/>
        </p:nvSpPr>
        <p:spPr>
          <a:xfrm>
            <a:off x="746759" y="826253"/>
            <a:ext cx="3775545" cy="345880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941A0AA-948E-7B64-3A97-80D81C4231AB}"/>
              </a:ext>
            </a:extLst>
          </p:cNvPr>
          <p:cNvSpPr/>
          <p:nvPr/>
        </p:nvSpPr>
        <p:spPr>
          <a:xfrm>
            <a:off x="746759" y="764349"/>
            <a:ext cx="3863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Средняя скорость за сутки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89CF26-DE4A-A780-BAE5-62C005819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  <p:sp>
        <p:nvSpPr>
          <p:cNvPr id="11" name="Прямоугольник 53">
            <a:extLst>
              <a:ext uri="{FF2B5EF4-FFF2-40B4-BE49-F238E27FC236}">
                <a16:creationId xmlns:a16="http://schemas.microsoft.com/office/drawing/2014/main" xmlns="" id="{BAD685D2-6ABB-428D-AEC5-D3AEB91A9F8B}"/>
              </a:ext>
            </a:extLst>
          </p:cNvPr>
          <p:cNvSpPr/>
          <p:nvPr/>
        </p:nvSpPr>
        <p:spPr>
          <a:xfrm>
            <a:off x="6548826" y="1164426"/>
            <a:ext cx="4338003" cy="3633945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Интенсивность трафика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Статистика превышений скорости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Статистика движения по полосам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Статистика по скорости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Число превышений скорости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Статистика по фиксации нарушений (количество по каждому типу)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912CA0-27E5-F318-64CE-D0120B1D28B2}"/>
              </a:ext>
            </a:extLst>
          </p:cNvPr>
          <p:cNvSpPr/>
          <p:nvPr/>
        </p:nvSpPr>
        <p:spPr>
          <a:xfrm>
            <a:off x="746759" y="3695165"/>
            <a:ext cx="3775545" cy="345880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686DF1D-7D6A-08F5-07F7-7779C0471386}"/>
              </a:ext>
            </a:extLst>
          </p:cNvPr>
          <p:cNvSpPr/>
          <p:nvPr/>
        </p:nvSpPr>
        <p:spPr>
          <a:xfrm>
            <a:off x="746759" y="3658771"/>
            <a:ext cx="2817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Почасовая нагрузка</a:t>
            </a:r>
          </a:p>
        </p:txBody>
      </p:sp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6B674F60-13A5-F79A-5F9E-05A7C2178C4E}"/>
              </a:ext>
            </a:extLst>
          </p:cNvPr>
          <p:cNvSpPr/>
          <p:nvPr/>
        </p:nvSpPr>
        <p:spPr>
          <a:xfrm>
            <a:off x="6642611" y="4964500"/>
            <a:ext cx="3711063" cy="1171732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r>
              <a:rPr lang="ru-RU" sz="1400" b="1" dirty="0">
                <a:solidFill>
                  <a:srgbClr val="001C74"/>
                </a:solidFill>
              </a:rPr>
              <a:t>Любую статистику можно сформировать по направлению движения (попутные, встречные), задать полосу движения, </a:t>
            </a:r>
          </a:p>
          <a:p>
            <a:r>
              <a:rPr lang="ru-RU" sz="1400" b="1" dirty="0">
                <a:solidFill>
                  <a:srgbClr val="001C74"/>
                </a:solidFill>
              </a:rPr>
              <a:t>интервал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52054980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902200" y="1484313"/>
            <a:ext cx="6515100" cy="4480559"/>
            <a:chOff x="746760" y="1752600"/>
            <a:chExt cx="3154680" cy="44805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53">
              <a:extLst>
                <a:ext uri="{FF2B5EF4-FFF2-40B4-BE49-F238E27FC236}">
                  <a16:creationId xmlns:a16="http://schemas.microsoft.com/office/drawing/2014/main" xmlns="" id="{BAD685D2-6ABB-428D-AEC5-D3AEB91A9F8B}"/>
                </a:ext>
              </a:extLst>
            </p:cNvPr>
            <p:cNvSpPr/>
            <p:nvPr/>
          </p:nvSpPr>
          <p:spPr>
            <a:xfrm>
              <a:off x="944881" y="1950554"/>
              <a:ext cx="2827019" cy="3972499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Информирование водителя о его скорости.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Интеллектуальное управление дорожным движением включая адаптивное управление светофорами.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Определение интенсивности транспортных потоков и классификация ТС по категориям.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Информирование водителей и ЦОД о заторах.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Видеонаблюдение для оперативного реагирования на дорожные инциденты. </a:t>
              </a:r>
            </a:p>
          </p:txBody>
        </p:sp>
      </p:grpSp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Интеграция с АСУДД</a:t>
            </a: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xmlns="" id="{A5649997-2EA7-F078-27E4-7BD9F1FE0ECF}"/>
              </a:ext>
            </a:extLst>
          </p:cNvPr>
          <p:cNvSpPr txBox="1">
            <a:spLocks/>
          </p:cNvSpPr>
          <p:nvPr/>
        </p:nvSpPr>
        <p:spPr>
          <a:xfrm>
            <a:off x="4508500" y="869712"/>
            <a:ext cx="7178040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1C74"/>
                </a:solidFill>
              </a:rPr>
              <a:t>Данные с комплексов могут использоваться для: </a:t>
            </a:r>
          </a:p>
        </p:txBody>
      </p:sp>
      <p:pic>
        <p:nvPicPr>
          <p:cNvPr id="8" name="Picture 2" descr="Z:\exhibitions\2024\ДорСтрой 21-22 мая\презентация\материалы\табло\замена-табло-2.jpg">
            <a:extLst>
              <a:ext uri="{FF2B5EF4-FFF2-40B4-BE49-F238E27FC236}">
                <a16:creationId xmlns:a16="http://schemas.microsoft.com/office/drawing/2014/main" xmlns="" id="{C14A5C0A-5A48-22FF-4893-366685F9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62000"/>
            <a:ext cx="4127622" cy="5753100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C83A5F-69F6-E17A-CF39-6E1C39AE0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5072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CD9878-29F5-F718-CC66-5DAD7CC3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A0EAAC5-2AAF-0EC7-4F3E-32F7198172A2}"/>
              </a:ext>
            </a:extLst>
          </p:cNvPr>
          <p:cNvGrpSpPr/>
          <p:nvPr/>
        </p:nvGrpSpPr>
        <p:grpSpPr>
          <a:xfrm>
            <a:off x="7975600" y="1484313"/>
            <a:ext cx="3441700" cy="4480559"/>
            <a:chOff x="746760" y="1752600"/>
            <a:chExt cx="3154680" cy="448055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22F38C5A-84E2-0441-B2EC-19E829F6B113}"/>
                </a:ext>
              </a:extLst>
            </p:cNvPr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5233F301-C6E7-B935-7026-47B9AF17DC46}"/>
                </a:ext>
              </a:extLst>
            </p:cNvPr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53">
              <a:extLst>
                <a:ext uri="{FF2B5EF4-FFF2-40B4-BE49-F238E27FC236}">
                  <a16:creationId xmlns:a16="http://schemas.microsoft.com/office/drawing/2014/main" xmlns="" id="{0DF743CA-056F-2F31-0C09-107B344F6BC8}"/>
                </a:ext>
              </a:extLst>
            </p:cNvPr>
            <p:cNvSpPr/>
            <p:nvPr/>
          </p:nvSpPr>
          <p:spPr>
            <a:xfrm>
              <a:off x="905077" y="1950554"/>
              <a:ext cx="2866824" cy="1079399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600" b="1" dirty="0">
                  <a:solidFill>
                    <a:srgbClr val="001C74"/>
                  </a:solidFill>
                </a:rPr>
                <a:t>Контролируемый порог скорости устанавливается автоматически по значению скорости на ЗПИ</a:t>
              </a:r>
            </a:p>
          </p:txBody>
        </p:sp>
      </p:grpSp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E071792A-EBA5-D42A-9D1B-B1DC14B42745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Знаки переменной информации</a:t>
            </a:r>
          </a:p>
        </p:txBody>
      </p:sp>
      <p:pic>
        <p:nvPicPr>
          <p:cNvPr id="5" name="Picture 2" descr="Z:\products\F (комплексы ФВФ)\Модули и блоки\ЗПИ\фото и видео\нарушения\Санкт_Петербург_КАД_2021_04_15\06f533165fb0c97e87f2e118f422c096_edit_х2.jpg">
            <a:extLst>
              <a:ext uri="{FF2B5EF4-FFF2-40B4-BE49-F238E27FC236}">
                <a16:creationId xmlns:a16="http://schemas.microsoft.com/office/drawing/2014/main" xmlns="" id="{78E8C7D8-1A7B-9916-6084-D38F6EB9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762813"/>
            <a:ext cx="7620001" cy="57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5B1A73-2986-2DC2-63C4-681804D6A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691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50C126-12E9-3B5E-FBBB-0D020C255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FBCFDF6-B86E-40F3-1397-66F759AEE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713" t="5928" r="1713" b="24672"/>
          <a:stretch/>
        </p:blipFill>
        <p:spPr>
          <a:xfrm>
            <a:off x="6646142" y="873050"/>
            <a:ext cx="3798339" cy="2643329"/>
          </a:xfrm>
          <a:prstGeom prst="rect">
            <a:avLst/>
          </a:prstGeom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FFECC90E-2EF7-A999-003C-7EF48DB98544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>
                <a:solidFill>
                  <a:srgbClr val="001C74"/>
                </a:solidFill>
              </a:rPr>
              <a:t>Инфотабло</a:t>
            </a:r>
            <a:r>
              <a:rPr lang="ru-RU" sz="3600" b="1" dirty="0">
                <a:solidFill>
                  <a:srgbClr val="001C74"/>
                </a:solidFill>
              </a:rPr>
              <a:t> + Комплекс ФВФ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6C26D3-96CC-3CAA-EDC0-A9863955B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9" t="7147" r="15611" b="58707"/>
          <a:stretch/>
        </p:blipFill>
        <p:spPr>
          <a:xfrm>
            <a:off x="754385" y="873050"/>
            <a:ext cx="3776821" cy="23887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2D66FA-BF6D-3CE4-59C2-8DF7011C7B02}"/>
              </a:ext>
            </a:extLst>
          </p:cNvPr>
          <p:cNvSpPr/>
          <p:nvPr/>
        </p:nvSpPr>
        <p:spPr>
          <a:xfrm rot="5400000">
            <a:off x="2365481" y="1948730"/>
            <a:ext cx="752571" cy="35768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tx1">
                  <a:alpha val="72000"/>
                  <a:lumMod val="6000"/>
                  <a:lumOff val="94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C2BC79D-D3BC-4F9F-0420-1A72EE373F69}"/>
              </a:ext>
            </a:extLst>
          </p:cNvPr>
          <p:cNvSpPr/>
          <p:nvPr/>
        </p:nvSpPr>
        <p:spPr>
          <a:xfrm>
            <a:off x="731838" y="3062779"/>
            <a:ext cx="3798339" cy="518028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0E6225-C10D-45A4-F01F-8781E6DB86BE}"/>
              </a:ext>
            </a:extLst>
          </p:cNvPr>
          <p:cNvSpPr/>
          <p:nvPr/>
        </p:nvSpPr>
        <p:spPr>
          <a:xfrm>
            <a:off x="854385" y="3221731"/>
            <a:ext cx="2326278" cy="3244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ru-RU" sz="2800" b="1" dirty="0" err="1">
                <a:solidFill>
                  <a:schemeClr val="bg1"/>
                </a:solidFill>
              </a:rPr>
              <a:t>Инфотабло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52DC421-9237-8BB7-2269-18514434C489}"/>
              </a:ext>
            </a:extLst>
          </p:cNvPr>
          <p:cNvSpPr/>
          <p:nvPr/>
        </p:nvSpPr>
        <p:spPr>
          <a:xfrm>
            <a:off x="1177806" y="3632716"/>
            <a:ext cx="3215211" cy="48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ru-RU" sz="1100" b="1" dirty="0">
                <a:solidFill>
                  <a:srgbClr val="001C74"/>
                </a:solidFill>
              </a:rPr>
              <a:t>ТПИ (Табло Переменной Информации) для информирования водителей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BD1C062-9AF8-75E3-7BEC-0F922D25EE54}"/>
              </a:ext>
            </a:extLst>
          </p:cNvPr>
          <p:cNvSpPr/>
          <p:nvPr/>
        </p:nvSpPr>
        <p:spPr>
          <a:xfrm rot="5400000">
            <a:off x="8277727" y="1948730"/>
            <a:ext cx="752571" cy="35768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tx1">
                  <a:alpha val="72000"/>
                  <a:lumMod val="6000"/>
                  <a:lumOff val="94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78E6480-F93E-880E-2151-97221E890F1B}"/>
              </a:ext>
            </a:extLst>
          </p:cNvPr>
          <p:cNvSpPr/>
          <p:nvPr/>
        </p:nvSpPr>
        <p:spPr>
          <a:xfrm>
            <a:off x="6644084" y="3062779"/>
            <a:ext cx="3798339" cy="518028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BF256C2-2675-02A6-38B3-F9ECCD14E410}"/>
              </a:ext>
            </a:extLst>
          </p:cNvPr>
          <p:cNvSpPr/>
          <p:nvPr/>
        </p:nvSpPr>
        <p:spPr>
          <a:xfrm>
            <a:off x="6766631" y="3221731"/>
            <a:ext cx="2829621" cy="3244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</a:rPr>
              <a:t>Комплекс ФВФ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5A9355C-8BCD-6924-C43E-A9161863A576}"/>
              </a:ext>
            </a:extLst>
          </p:cNvPr>
          <p:cNvSpPr/>
          <p:nvPr/>
        </p:nvSpPr>
        <p:spPr>
          <a:xfrm>
            <a:off x="6863544" y="3632716"/>
            <a:ext cx="3578878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ru-RU" sz="1100" b="1" dirty="0">
                <a:solidFill>
                  <a:srgbClr val="001C74"/>
                </a:solidFill>
              </a:rPr>
              <a:t>«КОРДОН.ПРО» для распознавания ГРЗ, классификации и фиксации нарушений ПДД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7A86DEE-B824-0990-B537-B264A8057F3C}"/>
              </a:ext>
            </a:extLst>
          </p:cNvPr>
          <p:cNvSpPr/>
          <p:nvPr/>
        </p:nvSpPr>
        <p:spPr>
          <a:xfrm>
            <a:off x="1771182" y="4851842"/>
            <a:ext cx="7825070" cy="954106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3464228-1FE9-38CE-4EE5-9A963F159360}"/>
              </a:ext>
            </a:extLst>
          </p:cNvPr>
          <p:cNvSpPr/>
          <p:nvPr/>
        </p:nvSpPr>
        <p:spPr>
          <a:xfrm>
            <a:off x="1931729" y="4851842"/>
            <a:ext cx="75039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chemeClr val="bg1"/>
                </a:solidFill>
              </a:rPr>
              <a:t>УМНОЕ ТАБЛО </a:t>
            </a:r>
          </a:p>
          <a:p>
            <a:pPr lvl="0" algn="ctr"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</a:rPr>
              <a:t>ПОВЫШЕНИЕ БЕЗОПАСНОСТИ ДВИЖЕНИЯ</a:t>
            </a:r>
          </a:p>
        </p:txBody>
      </p:sp>
      <p:sp>
        <p:nvSpPr>
          <p:cNvPr id="23" name="Плюс 6">
            <a:extLst>
              <a:ext uri="{FF2B5EF4-FFF2-40B4-BE49-F238E27FC236}">
                <a16:creationId xmlns:a16="http://schemas.microsoft.com/office/drawing/2014/main" xmlns="" id="{AC539D2D-73E3-9DDC-E718-D6D097B9DE2B}"/>
              </a:ext>
            </a:extLst>
          </p:cNvPr>
          <p:cNvSpPr/>
          <p:nvPr/>
        </p:nvSpPr>
        <p:spPr>
          <a:xfrm>
            <a:off x="4921236" y="2732196"/>
            <a:ext cx="1249245" cy="1179194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8814371-C946-C84E-6F73-C772BDFD3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6931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F85B9B-0783-2BFE-A3B7-B2EA721C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ducts\F (комплексы ФВФ)\Модули и блоки\Инфотабло\схема\инфотабло_схема_3д.jpg">
            <a:extLst>
              <a:ext uri="{FF2B5EF4-FFF2-40B4-BE49-F238E27FC236}">
                <a16:creationId xmlns:a16="http://schemas.microsoft.com/office/drawing/2014/main" xmlns="" id="{40FF3891-3230-907C-AEDD-8D1E47D6B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5"/>
          <a:stretch/>
        </p:blipFill>
        <p:spPr bwMode="auto">
          <a:xfrm>
            <a:off x="377545" y="1161693"/>
            <a:ext cx="11039755" cy="533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A325C80-A211-13B5-F682-110717526516}"/>
              </a:ext>
            </a:extLst>
          </p:cNvPr>
          <p:cNvGrpSpPr/>
          <p:nvPr/>
        </p:nvGrpSpPr>
        <p:grpSpPr>
          <a:xfrm>
            <a:off x="528320" y="4410393"/>
            <a:ext cx="3441700" cy="1766887"/>
            <a:chOff x="746760" y="1752600"/>
            <a:chExt cx="3154680" cy="448055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A793BA10-6DC9-D7A9-CB9D-5355D76C8873}"/>
                </a:ext>
              </a:extLst>
            </p:cNvPr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87A08570-0C57-E0DF-16F7-AFDD10992D43}"/>
                </a:ext>
              </a:extLst>
            </p:cNvPr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53">
              <a:extLst>
                <a:ext uri="{FF2B5EF4-FFF2-40B4-BE49-F238E27FC236}">
                  <a16:creationId xmlns:a16="http://schemas.microsoft.com/office/drawing/2014/main" xmlns="" id="{DF3797B4-C0B1-003B-8AE8-60EBBBCC2FCD}"/>
                </a:ext>
              </a:extLst>
            </p:cNvPr>
            <p:cNvSpPr/>
            <p:nvPr/>
          </p:nvSpPr>
          <p:spPr>
            <a:xfrm>
              <a:off x="905077" y="1950554"/>
              <a:ext cx="2866824" cy="1571842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600" b="1" dirty="0">
                  <a:solidFill>
                    <a:srgbClr val="001C74"/>
                  </a:solidFill>
                </a:rPr>
                <a:t>Комплекс ФВФ необходимо соединить с табло любым проводным или беспроводным каналом связи (ВОЛС, Ethernet, </a:t>
              </a:r>
              <a:r>
                <a:rPr lang="ru-RU" sz="1600" b="1" dirty="0" err="1">
                  <a:solidFill>
                    <a:srgbClr val="001C74"/>
                  </a:solidFill>
                </a:rPr>
                <a:t>Wi</a:t>
              </a:r>
              <a:r>
                <a:rPr lang="ru-RU" sz="1600" b="1" dirty="0">
                  <a:solidFill>
                    <a:srgbClr val="001C74"/>
                  </a:solidFill>
                </a:rPr>
                <a:t>-Fi, 3G/4G)</a:t>
              </a:r>
            </a:p>
          </p:txBody>
        </p:sp>
      </p:grpSp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AE679FC2-0297-2BB8-E994-78526973A0B8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Схема размещения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701E44-F642-51C0-150F-178AD1E7C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683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851F81-8B7D-08AA-1DEE-63AC9DCF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Z:\products\F (комплексы ФВФ)\Кордон-Кросс\УМНЫЙ ПЕРЕКРЕСТОК\схема\Новый Уренгой\реальные фото\photo_2024-11-14_11-20-59.jpg">
            <a:extLst>
              <a:ext uri="{FF2B5EF4-FFF2-40B4-BE49-F238E27FC236}">
                <a16:creationId xmlns:a16="http://schemas.microsoft.com/office/drawing/2014/main" xmlns="" id="{B0B17A03-2A32-24A8-A183-B2D9A645A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768"/>
          <a:stretch/>
        </p:blipFill>
        <p:spPr bwMode="auto">
          <a:xfrm>
            <a:off x="731837" y="873048"/>
            <a:ext cx="3798338" cy="2898513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Z:\products\F (комплексы ФВФ)\Кордон-Кросс\УМНЫЙ ПЕРЕКРЕСТОК\схема\Новый Уренгой\реальные фото\камеры на столбе.jpg">
            <a:extLst>
              <a:ext uri="{FF2B5EF4-FFF2-40B4-BE49-F238E27FC236}">
                <a16:creationId xmlns:a16="http://schemas.microsoft.com/office/drawing/2014/main" xmlns="" id="{260C5900-FE8D-A6A6-A522-991E8F967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9740" r="1547" b="11175"/>
          <a:stretch/>
        </p:blipFill>
        <p:spPr bwMode="auto">
          <a:xfrm>
            <a:off x="6625841" y="873049"/>
            <a:ext cx="3816581" cy="292325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C98AB05A-C0AD-C607-DB39-BF848C76F34D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Умный перекресток + Комплекс ФВФ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B0042F1-11FA-B0F6-9F33-5EE329F64BC2}"/>
              </a:ext>
            </a:extLst>
          </p:cNvPr>
          <p:cNvSpPr/>
          <p:nvPr/>
        </p:nvSpPr>
        <p:spPr>
          <a:xfrm rot="5400000">
            <a:off x="2254721" y="2189677"/>
            <a:ext cx="752571" cy="37983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tx1">
                  <a:alpha val="72000"/>
                  <a:lumMod val="6000"/>
                  <a:lumOff val="94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5857FA8-13F0-C401-82A6-6CF96DD07991}"/>
              </a:ext>
            </a:extLst>
          </p:cNvPr>
          <p:cNvSpPr/>
          <p:nvPr/>
        </p:nvSpPr>
        <p:spPr>
          <a:xfrm>
            <a:off x="731838" y="3062778"/>
            <a:ext cx="3798339" cy="848611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60069F2-B95E-25F9-151D-8AF9995E3B9E}"/>
              </a:ext>
            </a:extLst>
          </p:cNvPr>
          <p:cNvSpPr/>
          <p:nvPr/>
        </p:nvSpPr>
        <p:spPr>
          <a:xfrm>
            <a:off x="854385" y="3019005"/>
            <a:ext cx="25074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</a:rPr>
              <a:t>Контроллер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</a:rPr>
              <a:t>светофоров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E8A51F3-215D-F1DD-2E9E-2A1B35D04BEF}"/>
              </a:ext>
            </a:extLst>
          </p:cNvPr>
          <p:cNvSpPr/>
          <p:nvPr/>
        </p:nvSpPr>
        <p:spPr>
          <a:xfrm>
            <a:off x="1177806" y="3984422"/>
            <a:ext cx="3215211" cy="48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ru-RU" sz="1100" b="1" dirty="0">
                <a:solidFill>
                  <a:srgbClr val="001C74"/>
                </a:solidFill>
              </a:rPr>
              <a:t>Не требуется устанавливать детекторы транспорта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E2A1F50-8B72-55C7-498E-4A30D1C0648D}"/>
              </a:ext>
            </a:extLst>
          </p:cNvPr>
          <p:cNvSpPr/>
          <p:nvPr/>
        </p:nvSpPr>
        <p:spPr>
          <a:xfrm rot="5400000">
            <a:off x="8166968" y="2178045"/>
            <a:ext cx="752571" cy="379833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tx1">
                  <a:alpha val="72000"/>
                  <a:lumMod val="6000"/>
                  <a:lumOff val="94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68CDBB7-0C35-9295-1DC3-824FAA881917}"/>
              </a:ext>
            </a:extLst>
          </p:cNvPr>
          <p:cNvSpPr/>
          <p:nvPr/>
        </p:nvSpPr>
        <p:spPr>
          <a:xfrm>
            <a:off x="6644084" y="3062779"/>
            <a:ext cx="3798339" cy="848610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90483B8-866A-A85D-970F-173A69D51E2D}"/>
              </a:ext>
            </a:extLst>
          </p:cNvPr>
          <p:cNvSpPr/>
          <p:nvPr/>
        </p:nvSpPr>
        <p:spPr>
          <a:xfrm>
            <a:off x="6766631" y="3019005"/>
            <a:ext cx="34980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</a:rPr>
              <a:t>Комплекс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</a:rPr>
              <a:t>«КОРДОН-КРОСС»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0271928-8B41-3082-DFEA-0A8E51E23C74}"/>
              </a:ext>
            </a:extLst>
          </p:cNvPr>
          <p:cNvSpPr/>
          <p:nvPr/>
        </p:nvSpPr>
        <p:spPr>
          <a:xfrm>
            <a:off x="6865603" y="3972790"/>
            <a:ext cx="3760630" cy="48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  <a:spcAft>
                <a:spcPts val="600"/>
              </a:spcAft>
            </a:pPr>
            <a:r>
              <a:rPr lang="ru-RU" sz="1100" b="1" dirty="0">
                <a:solidFill>
                  <a:srgbClr val="001C74"/>
                </a:solidFill>
              </a:rPr>
              <a:t>Для детектирования транспорта используются неспециализированные камеры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6E25AD8-B07D-40B4-D539-34F85A11D72D}"/>
              </a:ext>
            </a:extLst>
          </p:cNvPr>
          <p:cNvSpPr/>
          <p:nvPr/>
        </p:nvSpPr>
        <p:spPr>
          <a:xfrm>
            <a:off x="2785411" y="4851842"/>
            <a:ext cx="5762326" cy="954106"/>
          </a:xfrm>
          <a:prstGeom prst="rect">
            <a:avLst/>
          </a:prstGeom>
          <a:solidFill>
            <a:srgbClr val="FF631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F16FD71-B7CD-E275-370C-D2F8D15D316F}"/>
              </a:ext>
            </a:extLst>
          </p:cNvPr>
          <p:cNvSpPr/>
          <p:nvPr/>
        </p:nvSpPr>
        <p:spPr>
          <a:xfrm>
            <a:off x="3212527" y="4851842"/>
            <a:ext cx="49423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chemeClr val="bg1"/>
                </a:solidFill>
              </a:rPr>
              <a:t>СИНЕРГИЯ ДВУХ ПРОЕКТОВ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ОБХОДИТСЯ ДЕШЕВЛЕ</a:t>
            </a:r>
          </a:p>
        </p:txBody>
      </p:sp>
      <p:sp>
        <p:nvSpPr>
          <p:cNvPr id="23" name="Плюс 6">
            <a:extLst>
              <a:ext uri="{FF2B5EF4-FFF2-40B4-BE49-F238E27FC236}">
                <a16:creationId xmlns:a16="http://schemas.microsoft.com/office/drawing/2014/main" xmlns="" id="{C4B48CCF-2DB8-6BB5-C06E-8DBD490C598B}"/>
              </a:ext>
            </a:extLst>
          </p:cNvPr>
          <p:cNvSpPr/>
          <p:nvPr/>
        </p:nvSpPr>
        <p:spPr>
          <a:xfrm>
            <a:off x="4921236" y="2732196"/>
            <a:ext cx="1249245" cy="1179194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D15B18-85F9-13E8-54A0-37CB55A767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5269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F2AC93-D8D8-522C-CB31-885A1D587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6CA5DD99-6359-7167-5417-2C1AC77F5450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Введение в эксплуатацию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402B4B86-7742-3F3B-244E-567F6931554C}"/>
              </a:ext>
            </a:extLst>
          </p:cNvPr>
          <p:cNvGrpSpPr/>
          <p:nvPr/>
        </p:nvGrpSpPr>
        <p:grpSpPr>
          <a:xfrm>
            <a:off x="4889500" y="1484313"/>
            <a:ext cx="4508500" cy="4480559"/>
            <a:chOff x="4591050" y="1752600"/>
            <a:chExt cx="3154680" cy="448055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3E0F3452-2563-BA3E-2972-7B58135A0145}"/>
                </a:ext>
              </a:extLst>
            </p:cNvPr>
            <p:cNvSpPr/>
            <p:nvPr/>
          </p:nvSpPr>
          <p:spPr>
            <a:xfrm>
              <a:off x="459105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50000"/>
                    <a:lumOff val="5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C6C8F2F4-D7F6-999F-C697-A5E69455E638}"/>
                </a:ext>
              </a:extLst>
            </p:cNvPr>
            <p:cNvSpPr/>
            <p:nvPr/>
          </p:nvSpPr>
          <p:spPr>
            <a:xfrm>
              <a:off x="4591050" y="1752600"/>
              <a:ext cx="66978" cy="4480559"/>
            </a:xfrm>
            <a:prstGeom prst="rect">
              <a:avLst/>
            </a:prstGeom>
            <a:solidFill>
              <a:srgbClr val="2B7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53">
              <a:extLst>
                <a:ext uri="{FF2B5EF4-FFF2-40B4-BE49-F238E27FC236}">
                  <a16:creationId xmlns:a16="http://schemas.microsoft.com/office/drawing/2014/main" xmlns="" id="{5236AFA3-3DCC-21E1-346C-5276F099597D}"/>
                </a:ext>
              </a:extLst>
            </p:cNvPr>
            <p:cNvSpPr/>
            <p:nvPr/>
          </p:nvSpPr>
          <p:spPr>
            <a:xfrm>
              <a:off x="4789171" y="1926699"/>
              <a:ext cx="2827019" cy="3141502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Эффективная техническая поддержка от производителя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Монтаж и настройка – менее получаса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Оборудование не требует поверки при монтаже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Доступны различные варианты электропитания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84E09-3010-0601-91F6-6D4BC154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451" r="-507"/>
          <a:stretch/>
        </p:blipFill>
        <p:spPr>
          <a:xfrm>
            <a:off x="469900" y="777134"/>
            <a:ext cx="4126292" cy="5735426"/>
          </a:xfrm>
          <a:prstGeom prst="rect">
            <a:avLst/>
          </a:prstGeom>
          <a:ln w="635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682192-77A6-DE90-57FF-5CB9EA580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0860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81C2E7-58E4-86DF-31F3-527144B6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0D12FE03-7738-44B4-BB14-3E6B0BB0FA51}"/>
              </a:ext>
            </a:extLst>
          </p:cNvPr>
          <p:cNvSpPr/>
          <p:nvPr/>
        </p:nvSpPr>
        <p:spPr>
          <a:xfrm>
            <a:off x="373380" y="822960"/>
            <a:ext cx="11414760" cy="5684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24ADC4B5-130A-71D5-7F13-BD9EAADFA186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Эффективность ФВФ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14E7ADD-345D-3E4C-9297-44DE7D839664}"/>
              </a:ext>
            </a:extLst>
          </p:cNvPr>
          <p:cNvSpPr/>
          <p:nvPr/>
        </p:nvSpPr>
        <p:spPr>
          <a:xfrm rot="5400000">
            <a:off x="827811" y="1434309"/>
            <a:ext cx="1739788" cy="18981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C4B3A03A-CDA3-84C8-7A8B-7E606AE13E1F}"/>
              </a:ext>
            </a:extLst>
          </p:cNvPr>
          <p:cNvSpPr/>
          <p:nvPr/>
        </p:nvSpPr>
        <p:spPr>
          <a:xfrm>
            <a:off x="2618853" y="3868294"/>
            <a:ext cx="2825879" cy="1690546"/>
          </a:xfrm>
          <a:prstGeom prst="roundRect">
            <a:avLst>
              <a:gd name="adj" fmla="val 2957"/>
            </a:avLst>
          </a:prstGeom>
          <a:noFill/>
          <a:ln w="28575" cap="flat" cmpd="sng" algn="ctr">
            <a:solidFill>
              <a:srgbClr val="B5D9FD"/>
            </a:solidFill>
            <a:prstDash val="solid"/>
            <a:miter lim="800000"/>
          </a:ln>
          <a:effectLst/>
        </p:spPr>
        <p:txBody>
          <a:bodyPr wrap="square" lIns="135000" tIns="162000" rIns="135000" bIns="216000" rtlCol="0" anchor="b">
            <a:spAutoFit/>
          </a:bodyPr>
          <a:lstStyle/>
          <a:p>
            <a:pPr marR="0" lvl="0" indent="0" defTabSz="6858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R="0" lvl="0" indent="0" defTabSz="6858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Общая сумма штрафов</a:t>
            </a:r>
          </a:p>
          <a:p>
            <a:pPr marR="0" lvl="0" indent="0" defTabSz="6858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176,3 млрд.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рублей</a:t>
            </a:r>
          </a:p>
          <a:p>
            <a:pPr marR="0" lvl="0" indent="0" defTabSz="6858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9F07F37-561A-C992-8FFA-DE976F7E28F2}"/>
              </a:ext>
            </a:extLst>
          </p:cNvPr>
          <p:cNvSpPr/>
          <p:nvPr/>
        </p:nvSpPr>
        <p:spPr>
          <a:xfrm rot="5400000">
            <a:off x="852679" y="3756169"/>
            <a:ext cx="1673926" cy="1898177"/>
          </a:xfrm>
          <a:prstGeom prst="rect">
            <a:avLst/>
          </a:prstGeom>
          <a:solidFill>
            <a:srgbClr val="B5D9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2DA038-044B-2F83-47B2-D8173150712E}"/>
              </a:ext>
            </a:extLst>
          </p:cNvPr>
          <p:cNvSpPr txBox="1"/>
          <p:nvPr/>
        </p:nvSpPr>
        <p:spPr>
          <a:xfrm>
            <a:off x="932077" y="4344778"/>
            <a:ext cx="152851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176,3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млрд.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рублей</a:t>
            </a:r>
          </a:p>
        </p:txBody>
      </p:sp>
      <p:sp>
        <p:nvSpPr>
          <p:cNvPr id="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A0C56597-3650-7B51-9084-FE1A9D4D6A70}"/>
              </a:ext>
            </a:extLst>
          </p:cNvPr>
          <p:cNvSpPr/>
          <p:nvPr/>
        </p:nvSpPr>
        <p:spPr>
          <a:xfrm>
            <a:off x="2616977" y="1513503"/>
            <a:ext cx="2825879" cy="1704738"/>
          </a:xfrm>
          <a:prstGeom prst="roundRect">
            <a:avLst>
              <a:gd name="adj" fmla="val 2957"/>
            </a:avLst>
          </a:prstGeom>
          <a:noFill/>
          <a:ln w="28575" cap="flat" cmpd="sng" algn="ctr">
            <a:solidFill>
              <a:srgbClr val="001C74"/>
            </a:solidFill>
            <a:prstDash val="solid"/>
            <a:miter lim="800000"/>
          </a:ln>
          <a:effectLst/>
        </p:spPr>
        <p:txBody>
          <a:bodyPr wrap="square" lIns="135000" tIns="108000" rIns="135000" bIns="162000" rtlCol="0" anchor="b">
            <a:spAutoFit/>
          </a:bodyPr>
          <a:lstStyle/>
          <a:p>
            <a:pPr lvl="0" defTabSz="685800">
              <a:defRPr/>
            </a:pPr>
            <a:r>
              <a:rPr lang="ru-RU" b="1" kern="0" dirty="0"/>
              <a:t>из них:</a:t>
            </a:r>
          </a:p>
          <a:p>
            <a:pPr lvl="0" defTabSz="685800">
              <a:defRPr/>
            </a:pPr>
            <a:r>
              <a:rPr lang="ru-RU" sz="2000" b="1" kern="0" dirty="0"/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237 млн.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постановлений</a:t>
            </a:r>
            <a:r>
              <a:rPr kumimoji="0" lang="ru-RU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выписано  комплексами ФВФ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A97F54-DB07-1F38-3900-C0875DA7B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9" y="3967222"/>
            <a:ext cx="408101" cy="408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D36E68-8EFE-CC91-C017-32F4D772D3AB}"/>
              </a:ext>
            </a:extLst>
          </p:cNvPr>
          <p:cNvSpPr txBox="1"/>
          <p:nvPr/>
        </p:nvSpPr>
        <p:spPr>
          <a:xfrm>
            <a:off x="932077" y="1887809"/>
            <a:ext cx="1528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255</a:t>
            </a:r>
            <a:b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млн.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нарушений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B9EC6E6-FB59-5ED7-0DF2-E41B9E9BB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9" y="1594306"/>
            <a:ext cx="408101" cy="408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0926B0-211B-95B2-11F3-3993524C419C}"/>
              </a:ext>
            </a:extLst>
          </p:cNvPr>
          <p:cNvSpPr txBox="1"/>
          <p:nvPr/>
        </p:nvSpPr>
        <p:spPr>
          <a:xfrm>
            <a:off x="720675" y="960064"/>
            <a:ext cx="119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2024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2BCFD0-B316-5417-665D-65BCF4AAA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59" y="989881"/>
            <a:ext cx="6577281" cy="5054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7BF193-C735-1FDB-6F6E-1A9CCE7BA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43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CD026F-B4C8-B12C-AE68-89F24687A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134D4402-D418-F5B9-64B3-BEB5DB1044F7}"/>
              </a:ext>
            </a:extLst>
          </p:cNvPr>
          <p:cNvSpPr/>
          <p:nvPr/>
        </p:nvSpPr>
        <p:spPr>
          <a:xfrm>
            <a:off x="373380" y="822960"/>
            <a:ext cx="11414760" cy="5684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16F20CD6-76A2-9D5E-A89B-8359F442CA34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958596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Эффективность комплексов «КОРДОН»</a:t>
            </a: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xmlns="" id="{E3BA3035-ACD7-DD0F-9DEF-3E60ABF21024}"/>
              </a:ext>
            </a:extLst>
          </p:cNvPr>
          <p:cNvSpPr txBox="1">
            <a:spLocks/>
          </p:cNvSpPr>
          <p:nvPr/>
        </p:nvSpPr>
        <p:spPr>
          <a:xfrm>
            <a:off x="731838" y="891357"/>
            <a:ext cx="11056302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1C74"/>
                </a:solidFill>
              </a:rPr>
              <a:t>Комплексы семейства «Кордон» фиксируют максимальную долю нарушений ПДД  (по статистике одного из регионов России в 2024-2025 годах)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2DBBFAE3-BF8D-25E8-7E14-F9ED6774E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326" y="3372614"/>
            <a:ext cx="3044814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</a:rPr>
              <a:t>* Эффективность </a:t>
            </a:r>
            <a:r>
              <a:rPr lang="ru-RU" sz="1200" b="0" dirty="0">
                <a:solidFill>
                  <a:schemeClr val="tx1"/>
                </a:solidFill>
              </a:rPr>
              <a:t>– доля зафиксированных нарушений конкретным комплексом в  % от общего количества нарушений ПДД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E68ED3-F423-3182-44B3-664CC9144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3BB72097-B2B0-D9FB-531A-34A17A3918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09575"/>
              </p:ext>
            </p:extLst>
          </p:nvPr>
        </p:nvGraphicFramePr>
        <p:xfrm>
          <a:off x="731838" y="1729779"/>
          <a:ext cx="9600882" cy="4324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5" imgW="10873147" imgH="4896744" progId="CorelDraw.Graphic.16">
                  <p:embed/>
                </p:oleObj>
              </mc:Choice>
              <mc:Fallback>
                <p:oleObj name="CorelDRAW" r:id="rId5" imgW="10873147" imgH="4896744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1838" y="1729779"/>
                        <a:ext cx="9600882" cy="4324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22724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EFA113-A787-2A82-F139-4B10FF02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48B9BF5-3918-B563-B4FA-3CAF8F647E8B}"/>
              </a:ext>
            </a:extLst>
          </p:cNvPr>
          <p:cNvSpPr/>
          <p:nvPr/>
        </p:nvSpPr>
        <p:spPr>
          <a:xfrm>
            <a:off x="4618808" y="906780"/>
            <a:ext cx="686562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396EFD3-D45F-3AC3-2831-7AD2737E6BE5}"/>
              </a:ext>
            </a:extLst>
          </p:cNvPr>
          <p:cNvSpPr/>
          <p:nvPr/>
        </p:nvSpPr>
        <p:spPr>
          <a:xfrm>
            <a:off x="4979502" y="865047"/>
            <a:ext cx="650492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Надежность комплексов компании «СИМИКОН» подтверждена опытом эксплуатации во многих регионах России</a:t>
            </a: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1C74"/>
              </a:solidFill>
            </a:endParaRP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Универсальные возможности комплексов ФВФ «КОРДОН»,«ГРОМ»</a:t>
            </a: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1C74"/>
              </a:solidFill>
            </a:endParaRP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Интеграция комплексов ФВФ с АСУДД и системами ИТС (информирование водителей, «умные» светофоры, и т.д.) </a:t>
            </a: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1C74"/>
              </a:solidFill>
            </a:endParaRP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Широкие дополнительные возможности (видеонаблюдение, поиск ТС по базам данных)</a:t>
            </a: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1C74"/>
              </a:solidFill>
            </a:endParaRP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Помощь в проектировании, эффективная техническая поддержка по введению в эксплуатацию</a:t>
            </a: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1C74"/>
              </a:solidFill>
            </a:endParaRPr>
          </a:p>
          <a:p>
            <a:pPr marL="171450" indent="-1714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1C74"/>
                </a:solidFill>
              </a:rPr>
              <a:t>Эффективность работы комплексов семейства «КОРДОН» подтверждена статистикой применения</a:t>
            </a:r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xmlns="" id="{7EBFB364-62E3-7CEC-356A-FDC53EBD597D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9441114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1C74"/>
                </a:solidFill>
              </a:rPr>
              <a:t>Комплексы ФВФ – важный элемент транспортной инфраструктуры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B6CEED-3040-04B4-A484-B5C5B1F39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/>
          <a:stretch/>
        </p:blipFill>
        <p:spPr>
          <a:xfrm>
            <a:off x="367747" y="836677"/>
            <a:ext cx="4621695" cy="56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1379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5A52FE-1FEE-602A-3D01-2E88D048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2979D5FC-8177-1D79-1082-F35A62B83D29}"/>
              </a:ext>
            </a:extLst>
          </p:cNvPr>
          <p:cNvSpPr/>
          <p:nvPr/>
        </p:nvSpPr>
        <p:spPr>
          <a:xfrm>
            <a:off x="373380" y="822960"/>
            <a:ext cx="11414760" cy="5684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D9DB5D72-27F1-8C86-A27C-F58B0D07A145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СИМИКОН – надежность и опыт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ADB5328-352B-08EE-9ABD-6EFF63E49AA3}"/>
              </a:ext>
            </a:extLst>
          </p:cNvPr>
          <p:cNvSpPr/>
          <p:nvPr/>
        </p:nvSpPr>
        <p:spPr>
          <a:xfrm>
            <a:off x="207013" y="983862"/>
            <a:ext cx="11611607" cy="5707175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A2815D8-F293-D0B3-EBEB-3366E819155C}"/>
              </a:ext>
            </a:extLst>
          </p:cNvPr>
          <p:cNvGrpSpPr/>
          <p:nvPr/>
        </p:nvGrpSpPr>
        <p:grpSpPr>
          <a:xfrm>
            <a:off x="769444" y="1215294"/>
            <a:ext cx="1553297" cy="1553297"/>
            <a:chOff x="725668" y="1339402"/>
            <a:chExt cx="1216106" cy="1216106"/>
          </a:xfrm>
          <a:solidFill>
            <a:schemeClr val="accent4"/>
          </a:solidFill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31ED240-C183-7D82-E3F2-6BEDAEC997A0}"/>
                </a:ext>
              </a:extLst>
            </p:cNvPr>
            <p:cNvSpPr/>
            <p:nvPr/>
          </p:nvSpPr>
          <p:spPr>
            <a:xfrm>
              <a:off x="725668" y="1339402"/>
              <a:ext cx="1216106" cy="1216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D18EBC49-8925-F99C-8C39-D2D57D0CB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39" y="1601279"/>
              <a:ext cx="793506" cy="724836"/>
            </a:xfrm>
            <a:prstGeom prst="rect">
              <a:avLst/>
            </a:prstGeom>
            <a:grpFill/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7100337B-895A-5942-5593-F5C3817807A7}"/>
              </a:ext>
            </a:extLst>
          </p:cNvPr>
          <p:cNvGrpSpPr/>
          <p:nvPr/>
        </p:nvGrpSpPr>
        <p:grpSpPr>
          <a:xfrm>
            <a:off x="6452747" y="1249273"/>
            <a:ext cx="1553297" cy="1553297"/>
            <a:chOff x="6607209" y="2756722"/>
            <a:chExt cx="1216106" cy="1216106"/>
          </a:xfrm>
          <a:solidFill>
            <a:schemeClr val="accent4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CC359867-87A9-EFCF-3AEA-D0770F986F0B}"/>
                </a:ext>
              </a:extLst>
            </p:cNvPr>
            <p:cNvSpPr/>
            <p:nvPr/>
          </p:nvSpPr>
          <p:spPr>
            <a:xfrm>
              <a:off x="6607209" y="2756722"/>
              <a:ext cx="1216106" cy="1216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7A0B1F5A-8A9E-B137-0AE6-C5433859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4179" y="3012186"/>
              <a:ext cx="881596" cy="695997"/>
            </a:xfrm>
            <a:prstGeom prst="rect">
              <a:avLst/>
            </a:prstGeom>
            <a:grpFill/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F3FF4479-AF69-1403-02D9-CA3C8301095E}"/>
              </a:ext>
            </a:extLst>
          </p:cNvPr>
          <p:cNvGrpSpPr/>
          <p:nvPr/>
        </p:nvGrpSpPr>
        <p:grpSpPr>
          <a:xfrm>
            <a:off x="798310" y="3716076"/>
            <a:ext cx="1553297" cy="1553297"/>
            <a:chOff x="4678471" y="2920235"/>
            <a:chExt cx="1216106" cy="1216106"/>
          </a:xfrm>
          <a:solidFill>
            <a:schemeClr val="accent4"/>
          </a:solidFill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CD9561C9-8C39-0EA7-B3ED-C1D7D835D75D}"/>
                </a:ext>
              </a:extLst>
            </p:cNvPr>
            <p:cNvSpPr/>
            <p:nvPr/>
          </p:nvSpPr>
          <p:spPr>
            <a:xfrm>
              <a:off x="4678471" y="2920235"/>
              <a:ext cx="1216106" cy="1216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8C742FD8-2339-16A5-326C-AD1D35DE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975" y="3083616"/>
              <a:ext cx="501781" cy="936657"/>
            </a:xfrm>
            <a:prstGeom prst="rect">
              <a:avLst/>
            </a:prstGeom>
            <a:grpFill/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1933D26-836D-94BC-067D-E5ED9CE646DC}"/>
              </a:ext>
            </a:extLst>
          </p:cNvPr>
          <p:cNvSpPr txBox="1"/>
          <p:nvPr/>
        </p:nvSpPr>
        <p:spPr>
          <a:xfrm>
            <a:off x="7919904" y="2264190"/>
            <a:ext cx="3898713" cy="49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успешной работы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5214909-F645-EAFD-A1E9-2226C8F6544F}"/>
              </a:ext>
            </a:extLst>
          </p:cNvPr>
          <p:cNvSpPr txBox="1"/>
          <p:nvPr/>
        </p:nvSpPr>
        <p:spPr>
          <a:xfrm>
            <a:off x="2108154" y="2264190"/>
            <a:ext cx="3904660" cy="93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поставлено комплексов ФВФ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784B15-5298-DDF7-7282-79DCEE87664A}"/>
              </a:ext>
            </a:extLst>
          </p:cNvPr>
          <p:cNvSpPr txBox="1"/>
          <p:nvPr/>
        </p:nvSpPr>
        <p:spPr>
          <a:xfrm>
            <a:off x="7932313" y="4833160"/>
            <a:ext cx="3898713" cy="93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сервисных центров и партнеров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1424030-B35E-CA38-17E8-740DE79D77EC}"/>
              </a:ext>
            </a:extLst>
          </p:cNvPr>
          <p:cNvSpPr txBox="1"/>
          <p:nvPr/>
        </p:nvSpPr>
        <p:spPr>
          <a:xfrm>
            <a:off x="2211274" y="4833160"/>
            <a:ext cx="3801541" cy="49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регионов России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FF628C-1DA0-199E-1A2F-9EE3CB116831}"/>
              </a:ext>
            </a:extLst>
          </p:cNvPr>
          <p:cNvSpPr txBox="1"/>
          <p:nvPr/>
        </p:nvSpPr>
        <p:spPr>
          <a:xfrm>
            <a:off x="2124239" y="1228680"/>
            <a:ext cx="3892327" cy="10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en-US" sz="5867" b="1" cap="all" dirty="0">
                <a:solidFill>
                  <a:schemeClr val="accent4"/>
                </a:solidFill>
              </a:rPr>
              <a:t>&gt;</a:t>
            </a:r>
            <a:r>
              <a:rPr lang="ru-RU" sz="5867" b="1" cap="all" dirty="0">
                <a:solidFill>
                  <a:schemeClr val="accent4"/>
                </a:solidFill>
              </a:rPr>
              <a:t>11 000 </a:t>
            </a:r>
            <a:endParaRPr lang="ru-RU" sz="5867" b="1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A8FFAF3-E2EC-389A-CB96-4B889EDA3CEC}"/>
              </a:ext>
            </a:extLst>
          </p:cNvPr>
          <p:cNvSpPr txBox="1"/>
          <p:nvPr/>
        </p:nvSpPr>
        <p:spPr>
          <a:xfrm>
            <a:off x="2194585" y="3889483"/>
            <a:ext cx="2895655" cy="10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en-US" sz="5867" b="1" cap="all" dirty="0">
                <a:solidFill>
                  <a:schemeClr val="accent4"/>
                </a:solidFill>
              </a:rPr>
              <a:t>&gt;</a:t>
            </a:r>
            <a:r>
              <a:rPr lang="ru-RU" sz="5867" b="1" cap="all" dirty="0">
                <a:solidFill>
                  <a:schemeClr val="accent4"/>
                </a:solidFill>
              </a:rPr>
              <a:t> 80</a:t>
            </a:r>
            <a:endParaRPr lang="ru-RU" sz="5867" b="1" dirty="0">
              <a:solidFill>
                <a:schemeClr val="accent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A6BBB50-6997-BFE8-ADDF-F0561C68822E}"/>
              </a:ext>
            </a:extLst>
          </p:cNvPr>
          <p:cNvSpPr txBox="1"/>
          <p:nvPr/>
        </p:nvSpPr>
        <p:spPr>
          <a:xfrm>
            <a:off x="2211277" y="5383976"/>
            <a:ext cx="3510687" cy="84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ru-RU" sz="2133" b="1" dirty="0">
                <a:solidFill>
                  <a:schemeClr val="bg1"/>
                </a:solidFill>
              </a:rPr>
              <a:t>эксплуатируют наши приборы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DBF7CDDB-F113-4263-AB1D-107060EF5922}"/>
              </a:ext>
            </a:extLst>
          </p:cNvPr>
          <p:cNvGrpSpPr/>
          <p:nvPr/>
        </p:nvGrpSpPr>
        <p:grpSpPr>
          <a:xfrm>
            <a:off x="6530019" y="3889484"/>
            <a:ext cx="1553297" cy="1553297"/>
            <a:chOff x="5646010" y="1186915"/>
            <a:chExt cx="1216106" cy="1216106"/>
          </a:xfrm>
          <a:solidFill>
            <a:schemeClr val="accent4"/>
          </a:solidFill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BB40F3F5-C2D8-2AFF-65E1-D6471B723E86}"/>
                </a:ext>
              </a:extLst>
            </p:cNvPr>
            <p:cNvSpPr/>
            <p:nvPr/>
          </p:nvSpPr>
          <p:spPr>
            <a:xfrm>
              <a:off x="5646010" y="1186915"/>
              <a:ext cx="1216106" cy="1216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EE349CFD-936F-C7AE-00E2-DAD5735C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8431" y="1448084"/>
              <a:ext cx="751264" cy="694483"/>
            </a:xfrm>
            <a:prstGeom prst="rect">
              <a:avLst/>
            </a:prstGeom>
            <a:grpFill/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72CA655-1952-10A3-E8B1-C67D3A59AD6E}"/>
              </a:ext>
            </a:extLst>
          </p:cNvPr>
          <p:cNvSpPr txBox="1"/>
          <p:nvPr/>
        </p:nvSpPr>
        <p:spPr>
          <a:xfrm>
            <a:off x="7919904" y="3889483"/>
            <a:ext cx="3892327" cy="10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en-US" sz="5867" b="1" cap="all" dirty="0">
                <a:solidFill>
                  <a:schemeClr val="accent4"/>
                </a:solidFill>
              </a:rPr>
              <a:t>&gt;</a:t>
            </a:r>
            <a:r>
              <a:rPr lang="ru-RU" sz="5867" b="1" cap="all" dirty="0">
                <a:solidFill>
                  <a:schemeClr val="accent4"/>
                </a:solidFill>
              </a:rPr>
              <a:t>100 </a:t>
            </a:r>
            <a:endParaRPr lang="ru-RU" sz="5867" b="1" dirty="0">
              <a:solidFill>
                <a:schemeClr val="accent4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61206D7-5F59-E130-3AAD-51D9769AF00C}"/>
              </a:ext>
            </a:extLst>
          </p:cNvPr>
          <p:cNvSpPr txBox="1"/>
          <p:nvPr/>
        </p:nvSpPr>
        <p:spPr>
          <a:xfrm>
            <a:off x="7881587" y="1265997"/>
            <a:ext cx="4154192" cy="105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800"/>
              </a:spcAft>
            </a:pPr>
            <a:r>
              <a:rPr lang="en-US" sz="5800" b="1" cap="all" dirty="0">
                <a:solidFill>
                  <a:schemeClr val="accent4"/>
                </a:solidFill>
              </a:rPr>
              <a:t>&gt; </a:t>
            </a:r>
            <a:r>
              <a:rPr lang="ru-RU" sz="5800" b="1" cap="all" dirty="0">
                <a:solidFill>
                  <a:schemeClr val="accent4"/>
                </a:solidFill>
              </a:rPr>
              <a:t>33 ЛЕТ</a:t>
            </a:r>
            <a:endParaRPr lang="ru-RU" sz="5800" b="1" dirty="0">
              <a:solidFill>
                <a:schemeClr val="accent4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CC2458-F36B-F663-F700-FD3F34E69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9416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xmlns="" id="{DF1F24FF-617C-4DAC-9E4F-2A2927A44540}"/>
              </a:ext>
            </a:extLst>
          </p:cNvPr>
          <p:cNvSpPr txBox="1">
            <a:spLocks/>
          </p:cNvSpPr>
          <p:nvPr/>
        </p:nvSpPr>
        <p:spPr>
          <a:xfrm>
            <a:off x="944407" y="3509417"/>
            <a:ext cx="8445777" cy="115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БЛАГОДАРЮ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FF2A7C-A78C-3F64-5B71-33877C910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611955"/>
            <a:ext cx="4462834" cy="89157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A5C13046-3660-B92C-BFF3-C45F11387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6" y="5672220"/>
            <a:ext cx="8811173" cy="4954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b="0" dirty="0"/>
              <a:t>ООО «</a:t>
            </a:r>
            <a:r>
              <a:rPr lang="ru-RU" sz="2000" b="0" dirty="0" err="1"/>
              <a:t>Симикон</a:t>
            </a:r>
            <a:r>
              <a:rPr lang="ru-RU" sz="2000" b="0" dirty="0"/>
              <a:t>», </a:t>
            </a:r>
            <a:r>
              <a:rPr lang="pt-BR" sz="2000" b="0" dirty="0"/>
              <a:t>Тел.: </a:t>
            </a:r>
            <a:r>
              <a:rPr lang="ru-RU" sz="2000" b="0" dirty="0"/>
              <a:t>+7</a:t>
            </a:r>
            <a:r>
              <a:rPr lang="pt-BR" sz="2000" b="0" dirty="0"/>
              <a:t>(812) 670-09-09</a:t>
            </a:r>
            <a:r>
              <a:rPr lang="ru-RU" sz="2000" b="0" dirty="0"/>
              <a:t>, </a:t>
            </a:r>
            <a:r>
              <a:rPr lang="en-US" sz="2000" b="0" dirty="0"/>
              <a:t>E</a:t>
            </a:r>
            <a:r>
              <a:rPr lang="pt-BR" sz="2000" b="0" dirty="0"/>
              <a:t>-mail: ruinfo@simicon.com</a:t>
            </a:r>
          </a:p>
        </p:txBody>
      </p:sp>
    </p:spTree>
    <p:extLst>
      <p:ext uri="{BB962C8B-B14F-4D97-AF65-F5344CB8AC3E}">
        <p14:creationId xmlns:p14="http://schemas.microsoft.com/office/powerpoint/2010/main" val="391873539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\\FILESRV\photo\CLIPART\Дороги\12.jpg">
            <a:extLst>
              <a:ext uri="{FF2B5EF4-FFF2-40B4-BE49-F238E27FC236}">
                <a16:creationId xmlns:a16="http://schemas.microsoft.com/office/drawing/2014/main" xmlns="" id="{D32D4FB9-8C7B-BC45-5BE8-2937E5AF8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8" b="32178"/>
          <a:stretch/>
        </p:blipFill>
        <p:spPr bwMode="auto">
          <a:xfrm>
            <a:off x="6347800" y="25399"/>
            <a:ext cx="5842998" cy="648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>
            <a:off x="-2" y="2442"/>
            <a:ext cx="12156186" cy="22250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A585A39E-CEC7-4B9A-B192-C20CECC6D0F7}"/>
              </a:ext>
            </a:extLst>
          </p:cNvPr>
          <p:cNvGrpSpPr/>
          <p:nvPr/>
        </p:nvGrpSpPr>
        <p:grpSpPr>
          <a:xfrm>
            <a:off x="10628028" y="129884"/>
            <a:ext cx="1240054" cy="635101"/>
            <a:chOff x="2700336" y="1603538"/>
            <a:chExt cx="6791325" cy="3478213"/>
          </a:xfrm>
          <a:solidFill>
            <a:schemeClr val="bg1"/>
          </a:solidFill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CBF1F84B-B1BF-4461-A67B-B77FBD74EFEE}"/>
                </a:ext>
              </a:extLst>
            </p:cNvPr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  <a:grpFill/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xmlns="" id="{E6EE0F4D-3443-4DE1-9DC4-0A75491B37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2100263"/>
                <a:ext cx="812800" cy="788988"/>
              </a:xfrm>
              <a:custGeom>
                <a:avLst/>
                <a:gdLst>
                  <a:gd name="T0" fmla="*/ 93 w 216"/>
                  <a:gd name="T1" fmla="*/ 209 h 209"/>
                  <a:gd name="T2" fmla="*/ 93 w 216"/>
                  <a:gd name="T3" fmla="*/ 181 h 209"/>
                  <a:gd name="T4" fmla="*/ 87 w 216"/>
                  <a:gd name="T5" fmla="*/ 181 h 209"/>
                  <a:gd name="T6" fmla="*/ 22 w 216"/>
                  <a:gd name="T7" fmla="*/ 159 h 209"/>
                  <a:gd name="T8" fmla="*/ 0 w 216"/>
                  <a:gd name="T9" fmla="*/ 101 h 209"/>
                  <a:gd name="T10" fmla="*/ 22 w 216"/>
                  <a:gd name="T11" fmla="*/ 44 h 209"/>
                  <a:gd name="T12" fmla="*/ 87 w 216"/>
                  <a:gd name="T13" fmla="*/ 21 h 209"/>
                  <a:gd name="T14" fmla="*/ 93 w 216"/>
                  <a:gd name="T15" fmla="*/ 21 h 209"/>
                  <a:gd name="T16" fmla="*/ 93 w 216"/>
                  <a:gd name="T17" fmla="*/ 0 h 209"/>
                  <a:gd name="T18" fmla="*/ 123 w 216"/>
                  <a:gd name="T19" fmla="*/ 0 h 209"/>
                  <a:gd name="T20" fmla="*/ 123 w 216"/>
                  <a:gd name="T21" fmla="*/ 21 h 209"/>
                  <a:gd name="T22" fmla="*/ 128 w 216"/>
                  <a:gd name="T23" fmla="*/ 21 h 209"/>
                  <a:gd name="T24" fmla="*/ 194 w 216"/>
                  <a:gd name="T25" fmla="*/ 44 h 209"/>
                  <a:gd name="T26" fmla="*/ 216 w 216"/>
                  <a:gd name="T27" fmla="*/ 101 h 209"/>
                  <a:gd name="T28" fmla="*/ 194 w 216"/>
                  <a:gd name="T29" fmla="*/ 159 h 209"/>
                  <a:gd name="T30" fmla="*/ 128 w 216"/>
                  <a:gd name="T31" fmla="*/ 181 h 209"/>
                  <a:gd name="T32" fmla="*/ 123 w 216"/>
                  <a:gd name="T33" fmla="*/ 181 h 209"/>
                  <a:gd name="T34" fmla="*/ 123 w 216"/>
                  <a:gd name="T35" fmla="*/ 209 h 209"/>
                  <a:gd name="T36" fmla="*/ 93 w 216"/>
                  <a:gd name="T37" fmla="*/ 209 h 209"/>
                  <a:gd name="T38" fmla="*/ 93 w 216"/>
                  <a:gd name="T39" fmla="*/ 152 h 209"/>
                  <a:gd name="T40" fmla="*/ 93 w 216"/>
                  <a:gd name="T41" fmla="*/ 50 h 209"/>
                  <a:gd name="T42" fmla="*/ 87 w 216"/>
                  <a:gd name="T43" fmla="*/ 50 h 209"/>
                  <a:gd name="T44" fmla="*/ 44 w 216"/>
                  <a:gd name="T45" fmla="*/ 64 h 209"/>
                  <a:gd name="T46" fmla="*/ 30 w 216"/>
                  <a:gd name="T47" fmla="*/ 101 h 209"/>
                  <a:gd name="T48" fmla="*/ 44 w 216"/>
                  <a:gd name="T49" fmla="*/ 138 h 209"/>
                  <a:gd name="T50" fmla="*/ 87 w 216"/>
                  <a:gd name="T51" fmla="*/ 152 h 209"/>
                  <a:gd name="T52" fmla="*/ 93 w 216"/>
                  <a:gd name="T53" fmla="*/ 152 h 209"/>
                  <a:gd name="T54" fmla="*/ 123 w 216"/>
                  <a:gd name="T55" fmla="*/ 50 h 209"/>
                  <a:gd name="T56" fmla="*/ 123 w 216"/>
                  <a:gd name="T57" fmla="*/ 152 h 209"/>
                  <a:gd name="T58" fmla="*/ 129 w 216"/>
                  <a:gd name="T59" fmla="*/ 152 h 209"/>
                  <a:gd name="T60" fmla="*/ 172 w 216"/>
                  <a:gd name="T61" fmla="*/ 138 h 209"/>
                  <a:gd name="T62" fmla="*/ 186 w 216"/>
                  <a:gd name="T63" fmla="*/ 101 h 209"/>
                  <a:gd name="T64" fmla="*/ 172 w 216"/>
                  <a:gd name="T65" fmla="*/ 64 h 209"/>
                  <a:gd name="T66" fmla="*/ 129 w 216"/>
                  <a:gd name="T67" fmla="*/ 50 h 209"/>
                  <a:gd name="T68" fmla="*/ 123 w 216"/>
                  <a:gd name="T69" fmla="*/ 5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9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xmlns="" id="{ACC9B11B-BFEC-4490-B38C-DB5D95515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863" y="2100263"/>
                <a:ext cx="417513" cy="788988"/>
              </a:xfrm>
              <a:custGeom>
                <a:avLst/>
                <a:gdLst>
                  <a:gd name="T0" fmla="*/ 0 w 111"/>
                  <a:gd name="T1" fmla="*/ 0 h 209"/>
                  <a:gd name="T2" fmla="*/ 43 w 111"/>
                  <a:gd name="T3" fmla="*/ 0 h 209"/>
                  <a:gd name="T4" fmla="*/ 87 w 111"/>
                  <a:gd name="T5" fmla="*/ 11 h 209"/>
                  <a:gd name="T6" fmla="*/ 105 w 111"/>
                  <a:gd name="T7" fmla="*/ 32 h 209"/>
                  <a:gd name="T8" fmla="*/ 111 w 111"/>
                  <a:gd name="T9" fmla="*/ 60 h 209"/>
                  <a:gd name="T10" fmla="*/ 92 w 111"/>
                  <a:gd name="T11" fmla="*/ 105 h 209"/>
                  <a:gd name="T12" fmla="*/ 44 w 111"/>
                  <a:gd name="T13" fmla="*/ 121 h 209"/>
                  <a:gd name="T14" fmla="*/ 30 w 111"/>
                  <a:gd name="T15" fmla="*/ 121 h 209"/>
                  <a:gd name="T16" fmla="*/ 30 w 111"/>
                  <a:gd name="T17" fmla="*/ 209 h 209"/>
                  <a:gd name="T18" fmla="*/ 0 w 111"/>
                  <a:gd name="T19" fmla="*/ 209 h 209"/>
                  <a:gd name="T20" fmla="*/ 0 w 111"/>
                  <a:gd name="T21" fmla="*/ 0 h 209"/>
                  <a:gd name="T22" fmla="*/ 30 w 111"/>
                  <a:gd name="T23" fmla="*/ 28 h 209"/>
                  <a:gd name="T24" fmla="*/ 30 w 111"/>
                  <a:gd name="T25" fmla="*/ 92 h 209"/>
                  <a:gd name="T26" fmla="*/ 44 w 111"/>
                  <a:gd name="T27" fmla="*/ 92 h 209"/>
                  <a:gd name="T28" fmla="*/ 72 w 111"/>
                  <a:gd name="T29" fmla="*/ 84 h 209"/>
                  <a:gd name="T30" fmla="*/ 82 w 111"/>
                  <a:gd name="T31" fmla="*/ 60 h 209"/>
                  <a:gd name="T32" fmla="*/ 81 w 111"/>
                  <a:gd name="T33" fmla="*/ 50 h 209"/>
                  <a:gd name="T34" fmla="*/ 76 w 111"/>
                  <a:gd name="T35" fmla="*/ 40 h 209"/>
                  <a:gd name="T36" fmla="*/ 64 w 111"/>
                  <a:gd name="T37" fmla="*/ 32 h 209"/>
                  <a:gd name="T38" fmla="*/ 43 w 111"/>
                  <a:gd name="T39" fmla="*/ 28 h 209"/>
                  <a:gd name="T40" fmla="*/ 30 w 111"/>
                  <a:gd name="T41" fmla="*/ 2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0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xmlns="" id="{EB16E749-868A-4720-9670-EDE8B78B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2100263"/>
                <a:ext cx="627063" cy="788988"/>
              </a:xfrm>
              <a:custGeom>
                <a:avLst/>
                <a:gdLst>
                  <a:gd name="T0" fmla="*/ 0 w 395"/>
                  <a:gd name="T1" fmla="*/ 0 h 497"/>
                  <a:gd name="T2" fmla="*/ 88 w 395"/>
                  <a:gd name="T3" fmla="*/ 0 h 497"/>
                  <a:gd name="T4" fmla="*/ 209 w 395"/>
                  <a:gd name="T5" fmla="*/ 271 h 497"/>
                  <a:gd name="T6" fmla="*/ 319 w 395"/>
                  <a:gd name="T7" fmla="*/ 0 h 497"/>
                  <a:gd name="T8" fmla="*/ 395 w 395"/>
                  <a:gd name="T9" fmla="*/ 0 h 497"/>
                  <a:gd name="T10" fmla="*/ 183 w 395"/>
                  <a:gd name="T11" fmla="*/ 497 h 497"/>
                  <a:gd name="T12" fmla="*/ 107 w 395"/>
                  <a:gd name="T13" fmla="*/ 497 h 497"/>
                  <a:gd name="T14" fmla="*/ 169 w 395"/>
                  <a:gd name="T15" fmla="*/ 359 h 497"/>
                  <a:gd name="T16" fmla="*/ 0 w 395"/>
                  <a:gd name="T17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497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xmlns="" id="{72ADB652-8405-4378-85FB-3CA05966CA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2100263"/>
                <a:ext cx="765175" cy="788988"/>
              </a:xfrm>
              <a:custGeom>
                <a:avLst/>
                <a:gdLst>
                  <a:gd name="T0" fmla="*/ 29 w 203"/>
                  <a:gd name="T1" fmla="*/ 30 h 209"/>
                  <a:gd name="T2" fmla="*/ 102 w 203"/>
                  <a:gd name="T3" fmla="*/ 0 h 209"/>
                  <a:gd name="T4" fmla="*/ 175 w 203"/>
                  <a:gd name="T5" fmla="*/ 30 h 209"/>
                  <a:gd name="T6" fmla="*/ 203 w 203"/>
                  <a:gd name="T7" fmla="*/ 104 h 209"/>
                  <a:gd name="T8" fmla="*/ 175 w 203"/>
                  <a:gd name="T9" fmla="*/ 179 h 209"/>
                  <a:gd name="T10" fmla="*/ 102 w 203"/>
                  <a:gd name="T11" fmla="*/ 209 h 209"/>
                  <a:gd name="T12" fmla="*/ 29 w 203"/>
                  <a:gd name="T13" fmla="*/ 179 h 209"/>
                  <a:gd name="T14" fmla="*/ 0 w 203"/>
                  <a:gd name="T15" fmla="*/ 104 h 209"/>
                  <a:gd name="T16" fmla="*/ 29 w 203"/>
                  <a:gd name="T17" fmla="*/ 30 h 209"/>
                  <a:gd name="T18" fmla="*/ 50 w 203"/>
                  <a:gd name="T19" fmla="*/ 160 h 209"/>
                  <a:gd name="T20" fmla="*/ 102 w 203"/>
                  <a:gd name="T21" fmla="*/ 181 h 209"/>
                  <a:gd name="T22" fmla="*/ 153 w 203"/>
                  <a:gd name="T23" fmla="*/ 160 h 209"/>
                  <a:gd name="T24" fmla="*/ 174 w 203"/>
                  <a:gd name="T25" fmla="*/ 104 h 209"/>
                  <a:gd name="T26" fmla="*/ 153 w 203"/>
                  <a:gd name="T27" fmla="*/ 50 h 209"/>
                  <a:gd name="T28" fmla="*/ 102 w 203"/>
                  <a:gd name="T29" fmla="*/ 28 h 209"/>
                  <a:gd name="T30" fmla="*/ 50 w 203"/>
                  <a:gd name="T31" fmla="*/ 50 h 209"/>
                  <a:gd name="T32" fmla="*/ 30 w 203"/>
                  <a:gd name="T33" fmla="*/ 104 h 209"/>
                  <a:gd name="T34" fmla="*/ 50 w 203"/>
                  <a:gd name="T35" fmla="*/ 16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9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10">
                <a:extLst>
                  <a:ext uri="{FF2B5EF4-FFF2-40B4-BE49-F238E27FC236}">
                    <a16:creationId xmlns:a16="http://schemas.microsoft.com/office/drawing/2014/main" xmlns="" id="{88B3366E-CFB2-4241-BD59-0EB73E46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3" y="2100263"/>
                <a:ext cx="825500" cy="788988"/>
              </a:xfrm>
              <a:custGeom>
                <a:avLst/>
                <a:gdLst>
                  <a:gd name="T0" fmla="*/ 74 w 520"/>
                  <a:gd name="T1" fmla="*/ 497 h 497"/>
                  <a:gd name="T2" fmla="*/ 0 w 520"/>
                  <a:gd name="T3" fmla="*/ 497 h 497"/>
                  <a:gd name="T4" fmla="*/ 93 w 520"/>
                  <a:gd name="T5" fmla="*/ 0 h 497"/>
                  <a:gd name="T6" fmla="*/ 261 w 520"/>
                  <a:gd name="T7" fmla="*/ 352 h 497"/>
                  <a:gd name="T8" fmla="*/ 428 w 520"/>
                  <a:gd name="T9" fmla="*/ 0 h 497"/>
                  <a:gd name="T10" fmla="*/ 520 w 520"/>
                  <a:gd name="T11" fmla="*/ 497 h 497"/>
                  <a:gd name="T12" fmla="*/ 447 w 520"/>
                  <a:gd name="T13" fmla="*/ 497 h 497"/>
                  <a:gd name="T14" fmla="*/ 399 w 520"/>
                  <a:gd name="T15" fmla="*/ 204 h 497"/>
                  <a:gd name="T16" fmla="*/ 261 w 520"/>
                  <a:gd name="T17" fmla="*/ 497 h 497"/>
                  <a:gd name="T18" fmla="*/ 124 w 520"/>
                  <a:gd name="T19" fmla="*/ 204 h 497"/>
                  <a:gd name="T20" fmla="*/ 74 w 520"/>
                  <a:gd name="T21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0" h="497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xmlns="" id="{DBBD9711-0A93-44A5-B061-21668AFDFF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3032126"/>
                <a:ext cx="688975" cy="793750"/>
              </a:xfrm>
              <a:custGeom>
                <a:avLst/>
                <a:gdLst>
                  <a:gd name="T0" fmla="*/ 38 w 183"/>
                  <a:gd name="T1" fmla="*/ 0 h 210"/>
                  <a:gd name="T2" fmla="*/ 161 w 183"/>
                  <a:gd name="T3" fmla="*/ 0 h 210"/>
                  <a:gd name="T4" fmla="*/ 161 w 183"/>
                  <a:gd name="T5" fmla="*/ 167 h 210"/>
                  <a:gd name="T6" fmla="*/ 183 w 183"/>
                  <a:gd name="T7" fmla="*/ 167 h 210"/>
                  <a:gd name="T8" fmla="*/ 183 w 183"/>
                  <a:gd name="T9" fmla="*/ 210 h 210"/>
                  <a:gd name="T10" fmla="*/ 155 w 183"/>
                  <a:gd name="T11" fmla="*/ 210 h 210"/>
                  <a:gd name="T12" fmla="*/ 155 w 183"/>
                  <a:gd name="T13" fmla="*/ 196 h 210"/>
                  <a:gd name="T14" fmla="*/ 28 w 183"/>
                  <a:gd name="T15" fmla="*/ 196 h 210"/>
                  <a:gd name="T16" fmla="*/ 28 w 183"/>
                  <a:gd name="T17" fmla="*/ 210 h 210"/>
                  <a:gd name="T18" fmla="*/ 0 w 183"/>
                  <a:gd name="T19" fmla="*/ 210 h 210"/>
                  <a:gd name="T20" fmla="*/ 0 w 183"/>
                  <a:gd name="T21" fmla="*/ 167 h 210"/>
                  <a:gd name="T22" fmla="*/ 18 w 183"/>
                  <a:gd name="T23" fmla="*/ 159 h 210"/>
                  <a:gd name="T24" fmla="*/ 31 w 183"/>
                  <a:gd name="T25" fmla="*/ 138 h 210"/>
                  <a:gd name="T26" fmla="*/ 38 w 183"/>
                  <a:gd name="T27" fmla="*/ 57 h 210"/>
                  <a:gd name="T28" fmla="*/ 38 w 183"/>
                  <a:gd name="T29" fmla="*/ 0 h 210"/>
                  <a:gd name="T30" fmla="*/ 68 w 183"/>
                  <a:gd name="T31" fmla="*/ 30 h 210"/>
                  <a:gd name="T32" fmla="*/ 68 w 183"/>
                  <a:gd name="T33" fmla="*/ 57 h 210"/>
                  <a:gd name="T34" fmla="*/ 61 w 183"/>
                  <a:gd name="T35" fmla="*/ 141 h 210"/>
                  <a:gd name="T36" fmla="*/ 46 w 183"/>
                  <a:gd name="T37" fmla="*/ 167 h 210"/>
                  <a:gd name="T38" fmla="*/ 130 w 183"/>
                  <a:gd name="T39" fmla="*/ 167 h 210"/>
                  <a:gd name="T40" fmla="*/ 130 w 183"/>
                  <a:gd name="T41" fmla="*/ 30 h 210"/>
                  <a:gd name="T42" fmla="*/ 68 w 183"/>
                  <a:gd name="T4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3" h="21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xmlns="" id="{B4DD02E9-0BCF-4191-9175-85EE1C368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1238" y="3032126"/>
                <a:ext cx="419100" cy="793750"/>
              </a:xfrm>
              <a:custGeom>
                <a:avLst/>
                <a:gdLst>
                  <a:gd name="T0" fmla="*/ 0 w 111"/>
                  <a:gd name="T1" fmla="*/ 0 h 210"/>
                  <a:gd name="T2" fmla="*/ 44 w 111"/>
                  <a:gd name="T3" fmla="*/ 0 h 210"/>
                  <a:gd name="T4" fmla="*/ 87 w 111"/>
                  <a:gd name="T5" fmla="*/ 11 h 210"/>
                  <a:gd name="T6" fmla="*/ 105 w 111"/>
                  <a:gd name="T7" fmla="*/ 33 h 210"/>
                  <a:gd name="T8" fmla="*/ 111 w 111"/>
                  <a:gd name="T9" fmla="*/ 61 h 210"/>
                  <a:gd name="T10" fmla="*/ 92 w 111"/>
                  <a:gd name="T11" fmla="*/ 106 h 210"/>
                  <a:gd name="T12" fmla="*/ 44 w 111"/>
                  <a:gd name="T13" fmla="*/ 121 h 210"/>
                  <a:gd name="T14" fmla="*/ 30 w 111"/>
                  <a:gd name="T15" fmla="*/ 121 h 210"/>
                  <a:gd name="T16" fmla="*/ 30 w 111"/>
                  <a:gd name="T17" fmla="*/ 210 h 210"/>
                  <a:gd name="T18" fmla="*/ 0 w 111"/>
                  <a:gd name="T19" fmla="*/ 210 h 210"/>
                  <a:gd name="T20" fmla="*/ 0 w 111"/>
                  <a:gd name="T21" fmla="*/ 0 h 210"/>
                  <a:gd name="T22" fmla="*/ 30 w 111"/>
                  <a:gd name="T23" fmla="*/ 29 h 210"/>
                  <a:gd name="T24" fmla="*/ 30 w 111"/>
                  <a:gd name="T25" fmla="*/ 93 h 210"/>
                  <a:gd name="T26" fmla="*/ 44 w 111"/>
                  <a:gd name="T27" fmla="*/ 93 h 210"/>
                  <a:gd name="T28" fmla="*/ 73 w 111"/>
                  <a:gd name="T29" fmla="*/ 84 h 210"/>
                  <a:gd name="T30" fmla="*/ 82 w 111"/>
                  <a:gd name="T31" fmla="*/ 60 h 210"/>
                  <a:gd name="T32" fmla="*/ 81 w 111"/>
                  <a:gd name="T33" fmla="*/ 51 h 210"/>
                  <a:gd name="T34" fmla="*/ 76 w 111"/>
                  <a:gd name="T35" fmla="*/ 41 h 210"/>
                  <a:gd name="T36" fmla="*/ 64 w 111"/>
                  <a:gd name="T37" fmla="*/ 32 h 210"/>
                  <a:gd name="T38" fmla="*/ 44 w 111"/>
                  <a:gd name="T39" fmla="*/ 29 h 210"/>
                  <a:gd name="T40" fmla="*/ 30 w 111"/>
                  <a:gd name="T41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1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xmlns="" id="{C08A980F-5DA6-4145-AB85-74045BB8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3032126"/>
                <a:ext cx="930275" cy="793750"/>
              </a:xfrm>
              <a:custGeom>
                <a:avLst/>
                <a:gdLst>
                  <a:gd name="T0" fmla="*/ 259 w 586"/>
                  <a:gd name="T1" fmla="*/ 0 h 500"/>
                  <a:gd name="T2" fmla="*/ 330 w 586"/>
                  <a:gd name="T3" fmla="*/ 0 h 500"/>
                  <a:gd name="T4" fmla="*/ 330 w 586"/>
                  <a:gd name="T5" fmla="*/ 205 h 500"/>
                  <a:gd name="T6" fmla="*/ 496 w 586"/>
                  <a:gd name="T7" fmla="*/ 0 h 500"/>
                  <a:gd name="T8" fmla="*/ 582 w 586"/>
                  <a:gd name="T9" fmla="*/ 0 h 500"/>
                  <a:gd name="T10" fmla="*/ 389 w 586"/>
                  <a:gd name="T11" fmla="*/ 233 h 500"/>
                  <a:gd name="T12" fmla="*/ 586 w 586"/>
                  <a:gd name="T13" fmla="*/ 500 h 500"/>
                  <a:gd name="T14" fmla="*/ 544 w 586"/>
                  <a:gd name="T15" fmla="*/ 500 h 500"/>
                  <a:gd name="T16" fmla="*/ 499 w 586"/>
                  <a:gd name="T17" fmla="*/ 500 h 500"/>
                  <a:gd name="T18" fmla="*/ 342 w 586"/>
                  <a:gd name="T19" fmla="*/ 281 h 500"/>
                  <a:gd name="T20" fmla="*/ 330 w 586"/>
                  <a:gd name="T21" fmla="*/ 295 h 500"/>
                  <a:gd name="T22" fmla="*/ 330 w 586"/>
                  <a:gd name="T23" fmla="*/ 500 h 500"/>
                  <a:gd name="T24" fmla="*/ 259 w 586"/>
                  <a:gd name="T25" fmla="*/ 500 h 500"/>
                  <a:gd name="T26" fmla="*/ 259 w 586"/>
                  <a:gd name="T27" fmla="*/ 295 h 500"/>
                  <a:gd name="T28" fmla="*/ 247 w 586"/>
                  <a:gd name="T29" fmla="*/ 281 h 500"/>
                  <a:gd name="T30" fmla="*/ 90 w 586"/>
                  <a:gd name="T31" fmla="*/ 500 h 500"/>
                  <a:gd name="T32" fmla="*/ 0 w 586"/>
                  <a:gd name="T33" fmla="*/ 500 h 500"/>
                  <a:gd name="T34" fmla="*/ 197 w 586"/>
                  <a:gd name="T35" fmla="*/ 233 h 500"/>
                  <a:gd name="T36" fmla="*/ 5 w 586"/>
                  <a:gd name="T37" fmla="*/ 0 h 500"/>
                  <a:gd name="T38" fmla="*/ 93 w 586"/>
                  <a:gd name="T39" fmla="*/ 0 h 500"/>
                  <a:gd name="T40" fmla="*/ 259 w 586"/>
                  <a:gd name="T41" fmla="*/ 205 h 500"/>
                  <a:gd name="T42" fmla="*/ 259 w 586"/>
                  <a:gd name="T4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6" h="50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4">
                <a:extLst>
                  <a:ext uri="{FF2B5EF4-FFF2-40B4-BE49-F238E27FC236}">
                    <a16:creationId xmlns:a16="http://schemas.microsoft.com/office/drawing/2014/main" xmlns="" id="{4F3203A7-1F7F-4A7D-A995-7950A26C9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576" y="3032126"/>
                <a:ext cx="542925" cy="793750"/>
              </a:xfrm>
              <a:custGeom>
                <a:avLst/>
                <a:gdLst>
                  <a:gd name="T0" fmla="*/ 71 w 342"/>
                  <a:gd name="T1" fmla="*/ 0 h 500"/>
                  <a:gd name="T2" fmla="*/ 71 w 342"/>
                  <a:gd name="T3" fmla="*/ 202 h 500"/>
                  <a:gd name="T4" fmla="*/ 270 w 342"/>
                  <a:gd name="T5" fmla="*/ 202 h 500"/>
                  <a:gd name="T6" fmla="*/ 270 w 342"/>
                  <a:gd name="T7" fmla="*/ 0 h 500"/>
                  <a:gd name="T8" fmla="*/ 342 w 342"/>
                  <a:gd name="T9" fmla="*/ 0 h 500"/>
                  <a:gd name="T10" fmla="*/ 342 w 342"/>
                  <a:gd name="T11" fmla="*/ 500 h 500"/>
                  <a:gd name="T12" fmla="*/ 270 w 342"/>
                  <a:gd name="T13" fmla="*/ 500 h 500"/>
                  <a:gd name="T14" fmla="*/ 270 w 342"/>
                  <a:gd name="T15" fmla="*/ 271 h 500"/>
                  <a:gd name="T16" fmla="*/ 71 w 342"/>
                  <a:gd name="T17" fmla="*/ 271 h 500"/>
                  <a:gd name="T18" fmla="*/ 71 w 342"/>
                  <a:gd name="T19" fmla="*/ 500 h 500"/>
                  <a:gd name="T20" fmla="*/ 0 w 342"/>
                  <a:gd name="T21" fmla="*/ 500 h 500"/>
                  <a:gd name="T22" fmla="*/ 0 w 342"/>
                  <a:gd name="T23" fmla="*/ 0 h 500"/>
                  <a:gd name="T24" fmla="*/ 71 w 342"/>
                  <a:gd name="T25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2" h="50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xmlns="" id="{F53C9DA8-45DE-40D8-9F24-1CB96E304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4476" y="3032126"/>
                <a:ext cx="639763" cy="793750"/>
              </a:xfrm>
              <a:custGeom>
                <a:avLst/>
                <a:gdLst>
                  <a:gd name="T0" fmla="*/ 0 w 170"/>
                  <a:gd name="T1" fmla="*/ 210 h 210"/>
                  <a:gd name="T2" fmla="*/ 0 w 170"/>
                  <a:gd name="T3" fmla="*/ 0 h 210"/>
                  <a:gd name="T4" fmla="*/ 30 w 170"/>
                  <a:gd name="T5" fmla="*/ 0 h 210"/>
                  <a:gd name="T6" fmla="*/ 30 w 170"/>
                  <a:gd name="T7" fmla="*/ 88 h 210"/>
                  <a:gd name="T8" fmla="*/ 52 w 170"/>
                  <a:gd name="T9" fmla="*/ 88 h 210"/>
                  <a:gd name="T10" fmla="*/ 101 w 170"/>
                  <a:gd name="T11" fmla="*/ 104 h 210"/>
                  <a:gd name="T12" fmla="*/ 120 w 170"/>
                  <a:gd name="T13" fmla="*/ 149 h 210"/>
                  <a:gd name="T14" fmla="*/ 113 w 170"/>
                  <a:gd name="T15" fmla="*/ 177 h 210"/>
                  <a:gd name="T16" fmla="*/ 95 w 170"/>
                  <a:gd name="T17" fmla="*/ 199 h 210"/>
                  <a:gd name="T18" fmla="*/ 52 w 170"/>
                  <a:gd name="T19" fmla="*/ 210 h 210"/>
                  <a:gd name="T20" fmla="*/ 0 w 170"/>
                  <a:gd name="T21" fmla="*/ 210 h 210"/>
                  <a:gd name="T22" fmla="*/ 30 w 170"/>
                  <a:gd name="T23" fmla="*/ 117 h 210"/>
                  <a:gd name="T24" fmla="*/ 30 w 170"/>
                  <a:gd name="T25" fmla="*/ 180 h 210"/>
                  <a:gd name="T26" fmla="*/ 51 w 170"/>
                  <a:gd name="T27" fmla="*/ 180 h 210"/>
                  <a:gd name="T28" fmla="*/ 90 w 170"/>
                  <a:gd name="T29" fmla="*/ 149 h 210"/>
                  <a:gd name="T30" fmla="*/ 81 w 170"/>
                  <a:gd name="T31" fmla="*/ 127 h 210"/>
                  <a:gd name="T32" fmla="*/ 51 w 170"/>
                  <a:gd name="T33" fmla="*/ 117 h 210"/>
                  <a:gd name="T34" fmla="*/ 30 w 170"/>
                  <a:gd name="T35" fmla="*/ 117 h 210"/>
                  <a:gd name="T36" fmla="*/ 140 w 170"/>
                  <a:gd name="T37" fmla="*/ 0 h 210"/>
                  <a:gd name="T38" fmla="*/ 170 w 170"/>
                  <a:gd name="T39" fmla="*/ 0 h 210"/>
                  <a:gd name="T40" fmla="*/ 170 w 170"/>
                  <a:gd name="T41" fmla="*/ 210 h 210"/>
                  <a:gd name="T42" fmla="*/ 140 w 170"/>
                  <a:gd name="T43" fmla="*/ 210 h 210"/>
                  <a:gd name="T44" fmla="*/ 140 w 170"/>
                  <a:gd name="T4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" h="21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xmlns="" id="{34C9486D-411A-4EC1-8CF5-9BEF72E99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4301" y="3032126"/>
                <a:ext cx="762000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xmlns="" id="{7E066F66-E06F-40A6-A5E4-A0C442020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7651" y="3032126"/>
                <a:ext cx="760413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xmlns="" id="{24CE1B13-1812-4FD0-85F1-EA0672B6B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9488" y="3032126"/>
                <a:ext cx="584200" cy="793750"/>
              </a:xfrm>
              <a:custGeom>
                <a:avLst/>
                <a:gdLst>
                  <a:gd name="T0" fmla="*/ 368 w 368"/>
                  <a:gd name="T1" fmla="*/ 500 h 500"/>
                  <a:gd name="T2" fmla="*/ 223 w 368"/>
                  <a:gd name="T3" fmla="*/ 243 h 500"/>
                  <a:gd name="T4" fmla="*/ 356 w 368"/>
                  <a:gd name="T5" fmla="*/ 0 h 500"/>
                  <a:gd name="T6" fmla="*/ 277 w 368"/>
                  <a:gd name="T7" fmla="*/ 0 h 500"/>
                  <a:gd name="T8" fmla="*/ 185 w 368"/>
                  <a:gd name="T9" fmla="*/ 174 h 500"/>
                  <a:gd name="T10" fmla="*/ 92 w 368"/>
                  <a:gd name="T11" fmla="*/ 0 h 500"/>
                  <a:gd name="T12" fmla="*/ 14 w 368"/>
                  <a:gd name="T13" fmla="*/ 0 h 500"/>
                  <a:gd name="T14" fmla="*/ 147 w 368"/>
                  <a:gd name="T15" fmla="*/ 243 h 500"/>
                  <a:gd name="T16" fmla="*/ 0 w 368"/>
                  <a:gd name="T17" fmla="*/ 500 h 500"/>
                  <a:gd name="T18" fmla="*/ 80 w 368"/>
                  <a:gd name="T19" fmla="*/ 500 h 500"/>
                  <a:gd name="T20" fmla="*/ 185 w 368"/>
                  <a:gd name="T21" fmla="*/ 309 h 500"/>
                  <a:gd name="T22" fmla="*/ 289 w 368"/>
                  <a:gd name="T23" fmla="*/ 500 h 500"/>
                  <a:gd name="T24" fmla="*/ 368 w 368"/>
                  <a:gd name="T2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8" h="50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A9DDEE1F-0164-4891-997A-DE1E0E3C158B}"/>
                </a:ext>
              </a:extLst>
            </p:cNvPr>
            <p:cNvGrpSpPr/>
            <p:nvPr/>
          </p:nvGrpSpPr>
          <p:grpSpPr>
            <a:xfrm>
              <a:off x="2700336" y="1603538"/>
              <a:ext cx="6791325" cy="3478213"/>
              <a:chOff x="2700338" y="1687513"/>
              <a:chExt cx="6791325" cy="3478213"/>
            </a:xfrm>
            <a:grpFill/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xmlns="" id="{2E3AA8E6-23F1-41EA-89FC-A461D334D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1687513"/>
                <a:ext cx="6034088" cy="3478213"/>
              </a:xfrm>
              <a:custGeom>
                <a:avLst/>
                <a:gdLst>
                  <a:gd name="T0" fmla="*/ 1536 w 1601"/>
                  <a:gd name="T1" fmla="*/ 93 h 921"/>
                  <a:gd name="T2" fmla="*/ 1527 w 1601"/>
                  <a:gd name="T3" fmla="*/ 83 h 921"/>
                  <a:gd name="T4" fmla="*/ 1494 w 1601"/>
                  <a:gd name="T5" fmla="*/ 55 h 921"/>
                  <a:gd name="T6" fmla="*/ 1325 w 1601"/>
                  <a:gd name="T7" fmla="*/ 0 h 921"/>
                  <a:gd name="T8" fmla="*/ 276 w 1601"/>
                  <a:gd name="T9" fmla="*/ 0 h 921"/>
                  <a:gd name="T10" fmla="*/ 0 w 1601"/>
                  <a:gd name="T11" fmla="*/ 264 h 921"/>
                  <a:gd name="T12" fmla="*/ 0 w 1601"/>
                  <a:gd name="T13" fmla="*/ 656 h 921"/>
                  <a:gd name="T14" fmla="*/ 276 w 1601"/>
                  <a:gd name="T15" fmla="*/ 921 h 921"/>
                  <a:gd name="T16" fmla="*/ 1325 w 1601"/>
                  <a:gd name="T17" fmla="*/ 921 h 921"/>
                  <a:gd name="T18" fmla="*/ 1497 w 1601"/>
                  <a:gd name="T19" fmla="*/ 864 h 921"/>
                  <a:gd name="T20" fmla="*/ 1446 w 1601"/>
                  <a:gd name="T21" fmla="*/ 864 h 921"/>
                  <a:gd name="T22" fmla="*/ 1325 w 1601"/>
                  <a:gd name="T23" fmla="*/ 894 h 921"/>
                  <a:gd name="T24" fmla="*/ 276 w 1601"/>
                  <a:gd name="T25" fmla="*/ 894 h 921"/>
                  <a:gd name="T26" fmla="*/ 28 w 1601"/>
                  <a:gd name="T27" fmla="*/ 656 h 921"/>
                  <a:gd name="T28" fmla="*/ 28 w 1601"/>
                  <a:gd name="T29" fmla="*/ 264 h 921"/>
                  <a:gd name="T30" fmla="*/ 276 w 1601"/>
                  <a:gd name="T31" fmla="*/ 27 h 921"/>
                  <a:gd name="T32" fmla="*/ 1325 w 1601"/>
                  <a:gd name="T33" fmla="*/ 27 h 921"/>
                  <a:gd name="T34" fmla="*/ 1476 w 1601"/>
                  <a:gd name="T35" fmla="*/ 76 h 921"/>
                  <a:gd name="T36" fmla="*/ 1486 w 1601"/>
                  <a:gd name="T37" fmla="*/ 83 h 921"/>
                  <a:gd name="T38" fmla="*/ 1497 w 1601"/>
                  <a:gd name="T39" fmla="*/ 93 h 921"/>
                  <a:gd name="T40" fmla="*/ 1573 w 1601"/>
                  <a:gd name="T41" fmla="*/ 264 h 921"/>
                  <a:gd name="T42" fmla="*/ 1573 w 1601"/>
                  <a:gd name="T43" fmla="*/ 301 h 921"/>
                  <a:gd name="T44" fmla="*/ 1601 w 1601"/>
                  <a:gd name="T45" fmla="*/ 301 h 921"/>
                  <a:gd name="T46" fmla="*/ 1601 w 1601"/>
                  <a:gd name="T47" fmla="*/ 264 h 921"/>
                  <a:gd name="T48" fmla="*/ 1536 w 1601"/>
                  <a:gd name="T49" fmla="*/ 93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01" h="921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xmlns="" id="{5A50466A-B8E5-443A-8106-541C886432A9}"/>
                  </a:ext>
                </a:extLst>
              </p:cNvPr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  <a:grpFill/>
            </p:grpSpPr>
            <p:sp>
              <p:nvSpPr>
                <p:cNvPr id="29" name="Freeform 19">
                  <a:extLst>
                    <a:ext uri="{FF2B5EF4-FFF2-40B4-BE49-F238E27FC236}">
                      <a16:creationId xmlns:a16="http://schemas.microsoft.com/office/drawing/2014/main" xmlns="" id="{A28D62ED-FD63-42BE-9C1C-83A9A1EBC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776" y="3965576"/>
                  <a:ext cx="620713" cy="792163"/>
                </a:xfrm>
                <a:custGeom>
                  <a:avLst/>
                  <a:gdLst>
                    <a:gd name="T0" fmla="*/ 318 w 391"/>
                    <a:gd name="T1" fmla="*/ 499 h 499"/>
                    <a:gd name="T2" fmla="*/ 318 w 391"/>
                    <a:gd name="T3" fmla="*/ 169 h 499"/>
                    <a:gd name="T4" fmla="*/ 0 w 391"/>
                    <a:gd name="T5" fmla="*/ 499 h 499"/>
                    <a:gd name="T6" fmla="*/ 0 w 391"/>
                    <a:gd name="T7" fmla="*/ 0 h 499"/>
                    <a:gd name="T8" fmla="*/ 71 w 391"/>
                    <a:gd name="T9" fmla="*/ 0 h 499"/>
                    <a:gd name="T10" fmla="*/ 71 w 391"/>
                    <a:gd name="T11" fmla="*/ 340 h 499"/>
                    <a:gd name="T12" fmla="*/ 391 w 391"/>
                    <a:gd name="T13" fmla="*/ 0 h 499"/>
                    <a:gd name="T14" fmla="*/ 391 w 391"/>
                    <a:gd name="T15" fmla="*/ 499 h 499"/>
                    <a:gd name="T16" fmla="*/ 318 w 391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1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" name="Freeform 20">
                  <a:extLst>
                    <a:ext uri="{FF2B5EF4-FFF2-40B4-BE49-F238E27FC236}">
                      <a16:creationId xmlns:a16="http://schemas.microsoft.com/office/drawing/2014/main" xmlns="" id="{F34DD32B-B7FB-4A5B-A95D-79B53D630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1288" y="3965576"/>
                  <a:ext cx="554038" cy="792163"/>
                </a:xfrm>
                <a:custGeom>
                  <a:avLst/>
                  <a:gdLst>
                    <a:gd name="T0" fmla="*/ 74 w 349"/>
                    <a:gd name="T1" fmla="*/ 0 h 499"/>
                    <a:gd name="T2" fmla="*/ 74 w 349"/>
                    <a:gd name="T3" fmla="*/ 202 h 499"/>
                    <a:gd name="T4" fmla="*/ 275 w 349"/>
                    <a:gd name="T5" fmla="*/ 202 h 499"/>
                    <a:gd name="T6" fmla="*/ 275 w 349"/>
                    <a:gd name="T7" fmla="*/ 0 h 499"/>
                    <a:gd name="T8" fmla="*/ 349 w 349"/>
                    <a:gd name="T9" fmla="*/ 0 h 499"/>
                    <a:gd name="T10" fmla="*/ 349 w 349"/>
                    <a:gd name="T11" fmla="*/ 499 h 499"/>
                    <a:gd name="T12" fmla="*/ 275 w 349"/>
                    <a:gd name="T13" fmla="*/ 499 h 499"/>
                    <a:gd name="T14" fmla="*/ 275 w 349"/>
                    <a:gd name="T15" fmla="*/ 273 h 499"/>
                    <a:gd name="T16" fmla="*/ 74 w 349"/>
                    <a:gd name="T17" fmla="*/ 273 h 499"/>
                    <a:gd name="T18" fmla="*/ 74 w 349"/>
                    <a:gd name="T19" fmla="*/ 499 h 499"/>
                    <a:gd name="T20" fmla="*/ 0 w 349"/>
                    <a:gd name="T21" fmla="*/ 499 h 499"/>
                    <a:gd name="T22" fmla="*/ 0 w 349"/>
                    <a:gd name="T23" fmla="*/ 0 h 499"/>
                    <a:gd name="T24" fmla="*/ 74 w 349"/>
                    <a:gd name="T25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9" h="499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xmlns="" id="{8C3D203F-247F-4FB2-880E-B63BD41B1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1" y="3965576"/>
                  <a:ext cx="617538" cy="792163"/>
                </a:xfrm>
                <a:custGeom>
                  <a:avLst/>
                  <a:gdLst>
                    <a:gd name="T0" fmla="*/ 318 w 389"/>
                    <a:gd name="T1" fmla="*/ 499 h 499"/>
                    <a:gd name="T2" fmla="*/ 318 w 389"/>
                    <a:gd name="T3" fmla="*/ 169 h 499"/>
                    <a:gd name="T4" fmla="*/ 0 w 389"/>
                    <a:gd name="T5" fmla="*/ 499 h 499"/>
                    <a:gd name="T6" fmla="*/ 0 w 389"/>
                    <a:gd name="T7" fmla="*/ 0 h 499"/>
                    <a:gd name="T8" fmla="*/ 71 w 389"/>
                    <a:gd name="T9" fmla="*/ 0 h 499"/>
                    <a:gd name="T10" fmla="*/ 71 w 389"/>
                    <a:gd name="T11" fmla="*/ 340 h 499"/>
                    <a:gd name="T12" fmla="*/ 389 w 389"/>
                    <a:gd name="T13" fmla="*/ 0 h 499"/>
                    <a:gd name="T14" fmla="*/ 389 w 389"/>
                    <a:gd name="T15" fmla="*/ 499 h 499"/>
                    <a:gd name="T16" fmla="*/ 318 w 389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9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xmlns="" id="{88CBE073-4073-42F0-A193-B1DDA59A6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4813" y="3968751"/>
                  <a:ext cx="638175" cy="788988"/>
                </a:xfrm>
                <a:custGeom>
                  <a:avLst/>
                  <a:gdLst>
                    <a:gd name="T0" fmla="*/ 0 w 402"/>
                    <a:gd name="T1" fmla="*/ 466 h 497"/>
                    <a:gd name="T2" fmla="*/ 0 w 402"/>
                    <a:gd name="T3" fmla="*/ 0 h 497"/>
                    <a:gd name="T4" fmla="*/ 74 w 402"/>
                    <a:gd name="T5" fmla="*/ 0 h 497"/>
                    <a:gd name="T6" fmla="*/ 74 w 402"/>
                    <a:gd name="T7" fmla="*/ 395 h 497"/>
                    <a:gd name="T8" fmla="*/ 269 w 402"/>
                    <a:gd name="T9" fmla="*/ 395 h 497"/>
                    <a:gd name="T10" fmla="*/ 269 w 402"/>
                    <a:gd name="T11" fmla="*/ 0 h 497"/>
                    <a:gd name="T12" fmla="*/ 340 w 402"/>
                    <a:gd name="T13" fmla="*/ 0 h 497"/>
                    <a:gd name="T14" fmla="*/ 340 w 402"/>
                    <a:gd name="T15" fmla="*/ 395 h 497"/>
                    <a:gd name="T16" fmla="*/ 402 w 402"/>
                    <a:gd name="T17" fmla="*/ 395 h 497"/>
                    <a:gd name="T18" fmla="*/ 402 w 402"/>
                    <a:gd name="T19" fmla="*/ 497 h 497"/>
                    <a:gd name="T20" fmla="*/ 333 w 402"/>
                    <a:gd name="T21" fmla="*/ 497 h 497"/>
                    <a:gd name="T22" fmla="*/ 333 w 402"/>
                    <a:gd name="T23" fmla="*/ 466 h 497"/>
                    <a:gd name="T24" fmla="*/ 0 w 402"/>
                    <a:gd name="T25" fmla="*/ 466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2" h="497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xmlns="" id="{E21BF8F3-661A-4444-9B6F-8B85BFEC3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988" y="3965576"/>
                  <a:ext cx="622300" cy="792163"/>
                </a:xfrm>
                <a:custGeom>
                  <a:avLst/>
                  <a:gdLst>
                    <a:gd name="T0" fmla="*/ 319 w 392"/>
                    <a:gd name="T1" fmla="*/ 499 h 499"/>
                    <a:gd name="T2" fmla="*/ 319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2 w 392"/>
                    <a:gd name="T9" fmla="*/ 0 h 499"/>
                    <a:gd name="T10" fmla="*/ 72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19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xmlns="" id="{55490408-A334-4D29-86DA-8C00BE3C1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2388" y="3965576"/>
                  <a:ext cx="458788" cy="792163"/>
                </a:xfrm>
                <a:custGeom>
                  <a:avLst/>
                  <a:gdLst>
                    <a:gd name="T0" fmla="*/ 289 w 289"/>
                    <a:gd name="T1" fmla="*/ 71 h 499"/>
                    <a:gd name="T2" fmla="*/ 182 w 289"/>
                    <a:gd name="T3" fmla="*/ 71 h 499"/>
                    <a:gd name="T4" fmla="*/ 182 w 289"/>
                    <a:gd name="T5" fmla="*/ 499 h 499"/>
                    <a:gd name="T6" fmla="*/ 109 w 289"/>
                    <a:gd name="T7" fmla="*/ 499 h 499"/>
                    <a:gd name="T8" fmla="*/ 109 w 289"/>
                    <a:gd name="T9" fmla="*/ 71 h 499"/>
                    <a:gd name="T10" fmla="*/ 0 w 289"/>
                    <a:gd name="T11" fmla="*/ 71 h 499"/>
                    <a:gd name="T12" fmla="*/ 0 w 289"/>
                    <a:gd name="T13" fmla="*/ 0 h 499"/>
                    <a:gd name="T14" fmla="*/ 289 w 289"/>
                    <a:gd name="T15" fmla="*/ 0 h 499"/>
                    <a:gd name="T16" fmla="*/ 289 w 289"/>
                    <a:gd name="T17" fmla="*/ 71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499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1" name="Freeform 25">
                  <a:extLst>
                    <a:ext uri="{FF2B5EF4-FFF2-40B4-BE49-F238E27FC236}">
                      <a16:creationId xmlns:a16="http://schemas.microsoft.com/office/drawing/2014/main" xmlns="" id="{472CB866-8B52-4E1E-BB94-7747D7E1E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8651" y="3965576"/>
                  <a:ext cx="622300" cy="792163"/>
                </a:xfrm>
                <a:custGeom>
                  <a:avLst/>
                  <a:gdLst>
                    <a:gd name="T0" fmla="*/ 320 w 392"/>
                    <a:gd name="T1" fmla="*/ 499 h 499"/>
                    <a:gd name="T2" fmla="*/ 320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3 w 392"/>
                    <a:gd name="T9" fmla="*/ 0 h 499"/>
                    <a:gd name="T10" fmla="*/ 73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20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2" name="Freeform 26">
                  <a:extLst>
                    <a:ext uri="{FF2B5EF4-FFF2-40B4-BE49-F238E27FC236}">
                      <a16:creationId xmlns:a16="http://schemas.microsoft.com/office/drawing/2014/main" xmlns="" id="{2F3D09D8-0381-4A17-ABA8-53E15964F7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43988" y="3965576"/>
                  <a:ext cx="447675" cy="792163"/>
                </a:xfrm>
                <a:custGeom>
                  <a:avLst/>
                  <a:gdLst>
                    <a:gd name="T0" fmla="*/ 0 w 119"/>
                    <a:gd name="T1" fmla="*/ 0 h 210"/>
                    <a:gd name="T2" fmla="*/ 30 w 119"/>
                    <a:gd name="T3" fmla="*/ 0 h 210"/>
                    <a:gd name="T4" fmla="*/ 63 w 119"/>
                    <a:gd name="T5" fmla="*/ 4 h 210"/>
                    <a:gd name="T6" fmla="*/ 85 w 119"/>
                    <a:gd name="T7" fmla="*/ 16 h 210"/>
                    <a:gd name="T8" fmla="*/ 101 w 119"/>
                    <a:gd name="T9" fmla="*/ 57 h 210"/>
                    <a:gd name="T10" fmla="*/ 95 w 119"/>
                    <a:gd name="T11" fmla="*/ 81 h 210"/>
                    <a:gd name="T12" fmla="*/ 77 w 119"/>
                    <a:gd name="T13" fmla="*/ 95 h 210"/>
                    <a:gd name="T14" fmla="*/ 106 w 119"/>
                    <a:gd name="T15" fmla="*/ 115 h 210"/>
                    <a:gd name="T16" fmla="*/ 119 w 119"/>
                    <a:gd name="T17" fmla="*/ 154 h 210"/>
                    <a:gd name="T18" fmla="*/ 106 w 119"/>
                    <a:gd name="T19" fmla="*/ 190 h 210"/>
                    <a:gd name="T20" fmla="*/ 50 w 119"/>
                    <a:gd name="T21" fmla="*/ 210 h 210"/>
                    <a:gd name="T22" fmla="*/ 0 w 119"/>
                    <a:gd name="T23" fmla="*/ 210 h 210"/>
                    <a:gd name="T24" fmla="*/ 0 w 119"/>
                    <a:gd name="T25" fmla="*/ 0 h 210"/>
                    <a:gd name="T26" fmla="*/ 31 w 119"/>
                    <a:gd name="T27" fmla="*/ 30 h 210"/>
                    <a:gd name="T28" fmla="*/ 31 w 119"/>
                    <a:gd name="T29" fmla="*/ 89 h 210"/>
                    <a:gd name="T30" fmla="*/ 40 w 119"/>
                    <a:gd name="T31" fmla="*/ 89 h 210"/>
                    <a:gd name="T32" fmla="*/ 65 w 119"/>
                    <a:gd name="T33" fmla="*/ 81 h 210"/>
                    <a:gd name="T34" fmla="*/ 72 w 119"/>
                    <a:gd name="T35" fmla="*/ 57 h 210"/>
                    <a:gd name="T36" fmla="*/ 65 w 119"/>
                    <a:gd name="T37" fmla="*/ 38 h 210"/>
                    <a:gd name="T38" fmla="*/ 41 w 119"/>
                    <a:gd name="T39" fmla="*/ 30 h 210"/>
                    <a:gd name="T40" fmla="*/ 31 w 119"/>
                    <a:gd name="T41" fmla="*/ 30 h 210"/>
                    <a:gd name="T42" fmla="*/ 31 w 119"/>
                    <a:gd name="T43" fmla="*/ 120 h 210"/>
                    <a:gd name="T44" fmla="*/ 31 w 119"/>
                    <a:gd name="T45" fmla="*/ 181 h 210"/>
                    <a:gd name="T46" fmla="*/ 49 w 119"/>
                    <a:gd name="T47" fmla="*/ 181 h 210"/>
                    <a:gd name="T48" fmla="*/ 79 w 119"/>
                    <a:gd name="T49" fmla="*/ 173 h 210"/>
                    <a:gd name="T50" fmla="*/ 89 w 119"/>
                    <a:gd name="T51" fmla="*/ 150 h 210"/>
                    <a:gd name="T52" fmla="*/ 81 w 119"/>
                    <a:gd name="T53" fmla="*/ 129 h 210"/>
                    <a:gd name="T54" fmla="*/ 50 w 119"/>
                    <a:gd name="T55" fmla="*/ 120 h 210"/>
                    <a:gd name="T56" fmla="*/ 31 w 119"/>
                    <a:gd name="T57" fmla="*/ 12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19" h="21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3" name="Freeform 27">
                  <a:extLst>
                    <a:ext uri="{FF2B5EF4-FFF2-40B4-BE49-F238E27FC236}">
                      <a16:creationId xmlns:a16="http://schemas.microsoft.com/office/drawing/2014/main" xmlns="" id="{95975D8F-0DE9-4AA9-84EB-7D4BA9BDB1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0713" y="3965576"/>
                  <a:ext cx="727075" cy="792163"/>
                </a:xfrm>
                <a:custGeom>
                  <a:avLst/>
                  <a:gdLst>
                    <a:gd name="T0" fmla="*/ 0 w 458"/>
                    <a:gd name="T1" fmla="*/ 499 h 499"/>
                    <a:gd name="T2" fmla="*/ 235 w 458"/>
                    <a:gd name="T3" fmla="*/ 0 h 499"/>
                    <a:gd name="T4" fmla="*/ 458 w 458"/>
                    <a:gd name="T5" fmla="*/ 499 h 499"/>
                    <a:gd name="T6" fmla="*/ 382 w 458"/>
                    <a:gd name="T7" fmla="*/ 499 h 499"/>
                    <a:gd name="T8" fmla="*/ 330 w 458"/>
                    <a:gd name="T9" fmla="*/ 380 h 499"/>
                    <a:gd name="T10" fmla="*/ 131 w 458"/>
                    <a:gd name="T11" fmla="*/ 380 h 499"/>
                    <a:gd name="T12" fmla="*/ 74 w 458"/>
                    <a:gd name="T13" fmla="*/ 499 h 499"/>
                    <a:gd name="T14" fmla="*/ 0 w 458"/>
                    <a:gd name="T15" fmla="*/ 499 h 499"/>
                    <a:gd name="T16" fmla="*/ 233 w 458"/>
                    <a:gd name="T17" fmla="*/ 164 h 499"/>
                    <a:gd name="T18" fmla="*/ 164 w 458"/>
                    <a:gd name="T19" fmla="*/ 309 h 499"/>
                    <a:gd name="T20" fmla="*/ 297 w 458"/>
                    <a:gd name="T21" fmla="*/ 309 h 499"/>
                    <a:gd name="T22" fmla="*/ 233 w 458"/>
                    <a:gd name="T23" fmla="*/ 164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8" h="499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544099" y="120643"/>
            <a:ext cx="996388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</a:rPr>
              <a:t>Основные возможности комплексов ФВФ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9212" y="749745"/>
            <a:ext cx="104987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BBE0D38-914E-3319-803C-B0EE0B7B27CF}"/>
              </a:ext>
            </a:extLst>
          </p:cNvPr>
          <p:cNvGrpSpPr/>
          <p:nvPr/>
        </p:nvGrpSpPr>
        <p:grpSpPr>
          <a:xfrm>
            <a:off x="731838" y="1993189"/>
            <a:ext cx="5462906" cy="618923"/>
            <a:chOff x="746760" y="1752600"/>
            <a:chExt cx="3154680" cy="4480559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73F2219-1211-8223-9314-F40A7DB89A38}"/>
                </a:ext>
              </a:extLst>
            </p:cNvPr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1086EA0D-E104-4A36-313E-1954DE4464DE}"/>
                </a:ext>
              </a:extLst>
            </p:cNvPr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53">
              <a:extLst>
                <a:ext uri="{FF2B5EF4-FFF2-40B4-BE49-F238E27FC236}">
                  <a16:creationId xmlns:a16="http://schemas.microsoft.com/office/drawing/2014/main" xmlns="" id="{B69F080A-9642-888B-37AC-3443B734CACC}"/>
                </a:ext>
              </a:extLst>
            </p:cNvPr>
            <p:cNvSpPr/>
            <p:nvPr/>
          </p:nvSpPr>
          <p:spPr>
            <a:xfrm>
              <a:off x="944881" y="1950555"/>
              <a:ext cx="2827019" cy="2996317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600" b="1" dirty="0">
                  <a:solidFill>
                    <a:srgbClr val="001C74"/>
                  </a:solidFill>
                </a:rPr>
                <a:t>Фотовидеофиксация нарушений ПДД</a:t>
              </a:r>
            </a:p>
          </p:txBody>
        </p:sp>
      </p:grpSp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9F04163E-0D28-2B07-711E-89CF7E6049AA}"/>
              </a:ext>
            </a:extLst>
          </p:cNvPr>
          <p:cNvSpPr txBox="1">
            <a:spLocks/>
          </p:cNvSpPr>
          <p:nvPr/>
        </p:nvSpPr>
        <p:spPr>
          <a:xfrm>
            <a:off x="803741" y="1474092"/>
            <a:ext cx="3362045" cy="618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1C74"/>
                </a:solidFill>
              </a:rPr>
              <a:t>КОНТРОЛЬ ЗА БДД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035B4065-A266-9D12-385E-7356F56110A3}"/>
              </a:ext>
            </a:extLst>
          </p:cNvPr>
          <p:cNvGrpSpPr/>
          <p:nvPr/>
        </p:nvGrpSpPr>
        <p:grpSpPr>
          <a:xfrm>
            <a:off x="731838" y="3326857"/>
            <a:ext cx="5462906" cy="795914"/>
            <a:chOff x="4591049" y="1752600"/>
            <a:chExt cx="3154680" cy="4881583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96106ED2-AE46-EAE1-5AA0-1C8F09110DA6}"/>
                </a:ext>
              </a:extLst>
            </p:cNvPr>
            <p:cNvSpPr/>
            <p:nvPr/>
          </p:nvSpPr>
          <p:spPr>
            <a:xfrm>
              <a:off x="4591049" y="2153624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50000"/>
                    <a:lumOff val="5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58848CCE-5B14-A221-A7EF-682CB43578E7}"/>
                </a:ext>
              </a:extLst>
            </p:cNvPr>
            <p:cNvSpPr/>
            <p:nvPr/>
          </p:nvSpPr>
          <p:spPr>
            <a:xfrm>
              <a:off x="4591050" y="1752600"/>
              <a:ext cx="66978" cy="4480559"/>
            </a:xfrm>
            <a:prstGeom prst="rect">
              <a:avLst/>
            </a:prstGeom>
            <a:solidFill>
              <a:srgbClr val="2B7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53">
              <a:extLst>
                <a:ext uri="{FF2B5EF4-FFF2-40B4-BE49-F238E27FC236}">
                  <a16:creationId xmlns:a16="http://schemas.microsoft.com/office/drawing/2014/main" xmlns="" id="{9A3394CD-A000-0FAA-28A0-B97823AD80EE}"/>
                </a:ext>
              </a:extLst>
            </p:cNvPr>
            <p:cNvSpPr/>
            <p:nvPr/>
          </p:nvSpPr>
          <p:spPr>
            <a:xfrm>
              <a:off x="4789171" y="1950553"/>
              <a:ext cx="2827019" cy="4372970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600" b="1" dirty="0">
                  <a:solidFill>
                    <a:srgbClr val="001C74"/>
                  </a:solidFill>
                </a:rPr>
                <a:t>ИТС, сбор статистики, информирование водителей, «умные» светофоры</a:t>
              </a:r>
            </a:p>
          </p:txBody>
        </p:sp>
      </p:grp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xmlns="" id="{2D7C394F-E0DB-3E5C-10F3-7FA228D71A00}"/>
              </a:ext>
            </a:extLst>
          </p:cNvPr>
          <p:cNvSpPr txBox="1">
            <a:spLocks/>
          </p:cNvSpPr>
          <p:nvPr/>
        </p:nvSpPr>
        <p:spPr>
          <a:xfrm>
            <a:off x="803741" y="2860966"/>
            <a:ext cx="5588142" cy="618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>
                <a:solidFill>
                  <a:srgbClr val="2B78F5"/>
                </a:solidFill>
              </a:rPr>
              <a:t>Управление дорожным движением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9D6FA690-7A15-DBD4-739D-2AF0402506EB}"/>
              </a:ext>
            </a:extLst>
          </p:cNvPr>
          <p:cNvGrpSpPr/>
          <p:nvPr/>
        </p:nvGrpSpPr>
        <p:grpSpPr>
          <a:xfrm>
            <a:off x="731838" y="4740303"/>
            <a:ext cx="5462906" cy="925830"/>
            <a:chOff x="8435340" y="1752600"/>
            <a:chExt cx="3154680" cy="493651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E79010A4-0F45-F0C3-6771-296D24E3C45B}"/>
                </a:ext>
              </a:extLst>
            </p:cNvPr>
            <p:cNvSpPr/>
            <p:nvPr/>
          </p:nvSpPr>
          <p:spPr>
            <a:xfrm>
              <a:off x="8435340" y="2208551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58F8BB97-522F-ADC3-BAFD-5609CB28B210}"/>
                </a:ext>
              </a:extLst>
            </p:cNvPr>
            <p:cNvSpPr/>
            <p:nvPr/>
          </p:nvSpPr>
          <p:spPr>
            <a:xfrm>
              <a:off x="8435340" y="1752600"/>
              <a:ext cx="66978" cy="4480559"/>
            </a:xfrm>
            <a:prstGeom prst="rect">
              <a:avLst/>
            </a:prstGeom>
            <a:solidFill>
              <a:srgbClr val="2B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53">
              <a:extLst>
                <a:ext uri="{FF2B5EF4-FFF2-40B4-BE49-F238E27FC236}">
                  <a16:creationId xmlns:a16="http://schemas.microsoft.com/office/drawing/2014/main" xmlns="" id="{AF983550-6625-77AA-5DA7-32083C7DDAF4}"/>
                </a:ext>
              </a:extLst>
            </p:cNvPr>
            <p:cNvSpPr/>
            <p:nvPr/>
          </p:nvSpPr>
          <p:spPr>
            <a:xfrm>
              <a:off x="8633461" y="1950552"/>
              <a:ext cx="2827019" cy="3801635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600" b="1" dirty="0">
                  <a:solidFill>
                    <a:srgbClr val="001C74"/>
                  </a:solidFill>
                </a:rPr>
                <a:t>Видеонаблюдение, проверка и поиск ТС по базам данных, антитеррор</a:t>
              </a:r>
            </a:p>
          </p:txBody>
        </p:sp>
      </p:grpSp>
      <p:sp>
        <p:nvSpPr>
          <p:cNvPr id="26" name="Заголовок 4">
            <a:extLst>
              <a:ext uri="{FF2B5EF4-FFF2-40B4-BE49-F238E27FC236}">
                <a16:creationId xmlns:a16="http://schemas.microsoft.com/office/drawing/2014/main" xmlns="" id="{A2BEFA40-38A1-DC96-A5CD-E7B0E10A193D}"/>
              </a:ext>
            </a:extLst>
          </p:cNvPr>
          <p:cNvSpPr txBox="1">
            <a:spLocks/>
          </p:cNvSpPr>
          <p:nvPr/>
        </p:nvSpPr>
        <p:spPr>
          <a:xfrm>
            <a:off x="803741" y="4321750"/>
            <a:ext cx="4136596" cy="618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>
                <a:solidFill>
                  <a:srgbClr val="2BB8EE"/>
                </a:solidFill>
              </a:rPr>
              <a:t>Охрана и безопасность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5D83C52-7E25-B764-522E-980B230D3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716618" cy="342942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334836" y="857274"/>
            <a:ext cx="6065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Комплексные решения на базе ФВФ «КОРДОН», «ГРОМ» </a:t>
            </a:r>
          </a:p>
        </p:txBody>
      </p:sp>
    </p:spTree>
    <p:extLst>
      <p:ext uri="{BB962C8B-B14F-4D97-AF65-F5344CB8AC3E}">
        <p14:creationId xmlns:p14="http://schemas.microsoft.com/office/powerpoint/2010/main" val="215985585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84BE7C-6E65-FA7C-5FAB-132CFB14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6A707FD-738E-D196-B3BB-88E530759D6A}"/>
              </a:ext>
            </a:extLst>
          </p:cNvPr>
          <p:cNvSpPr/>
          <p:nvPr/>
        </p:nvSpPr>
        <p:spPr>
          <a:xfrm>
            <a:off x="373380" y="851101"/>
            <a:ext cx="11414760" cy="56282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xmlns="" id="{E1999762-AD1F-0F2D-32CD-F391259BEAF1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Комплексы ФВФ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747E13D-E71D-0002-9006-9CA02CB7E86A}"/>
              </a:ext>
            </a:extLst>
          </p:cNvPr>
          <p:cNvGrpSpPr/>
          <p:nvPr/>
        </p:nvGrpSpPr>
        <p:grpSpPr>
          <a:xfrm>
            <a:off x="909422" y="1047387"/>
            <a:ext cx="3618345" cy="5025369"/>
            <a:chOff x="909422" y="1047387"/>
            <a:chExt cx="3618345" cy="502536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365CBD6-0209-7842-AAC4-EF53D878BE59}"/>
                </a:ext>
              </a:extLst>
            </p:cNvPr>
            <p:cNvSpPr/>
            <p:nvPr/>
          </p:nvSpPr>
          <p:spPr>
            <a:xfrm>
              <a:off x="1077498" y="5477328"/>
              <a:ext cx="3450269" cy="595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461" tIns="34231" rIns="68461" bIns="34231">
              <a:spAutoFit/>
            </a:bodyPr>
            <a:lstStyle/>
            <a:p>
              <a:pPr>
                <a:lnSpc>
                  <a:spcPct val="95000"/>
                </a:lnSpc>
                <a:spcBef>
                  <a:spcPts val="898"/>
                </a:spcBef>
                <a:spcAft>
                  <a:spcPts val="898"/>
                </a:spcAft>
                <a:defRPr/>
              </a:pPr>
              <a:r>
                <a:rPr lang="ru-RU" b="1" dirty="0"/>
                <a:t>Универсальный комплекс фотовидеофиксации 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C4BEF1E6-1065-F884-3AB6-7182FFDC96CD}"/>
                </a:ext>
              </a:extLst>
            </p:cNvPr>
            <p:cNvSpPr/>
            <p:nvPr/>
          </p:nvSpPr>
          <p:spPr>
            <a:xfrm rot="5400000">
              <a:off x="752580" y="1679450"/>
              <a:ext cx="4100106" cy="34502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tx1">
                    <a:alpha val="72000"/>
                    <a:lumMod val="6000"/>
                    <a:lumOff val="94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40F42BFA-C947-0042-9614-ACC629D43601}"/>
                </a:ext>
              </a:extLst>
            </p:cNvPr>
            <p:cNvSpPr/>
            <p:nvPr/>
          </p:nvSpPr>
          <p:spPr>
            <a:xfrm>
              <a:off x="909422" y="1047387"/>
              <a:ext cx="3618345" cy="745842"/>
            </a:xfrm>
            <a:prstGeom prst="rect">
              <a:avLst/>
            </a:prstGeom>
            <a:solidFill>
              <a:srgbClr val="FF631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E8C8E140-F4A3-4984-183A-F81249849BD4}"/>
                </a:ext>
              </a:extLst>
            </p:cNvPr>
            <p:cNvSpPr/>
            <p:nvPr/>
          </p:nvSpPr>
          <p:spPr>
            <a:xfrm>
              <a:off x="1429619" y="1267151"/>
              <a:ext cx="2577950" cy="3244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ts val="1600"/>
                </a:lnSpc>
                <a:spcAft>
                  <a:spcPts val="600"/>
                </a:spcAft>
              </a:pPr>
              <a:r>
                <a:rPr lang="ru-RU" sz="2800" b="1" dirty="0">
                  <a:solidFill>
                    <a:schemeClr val="bg1"/>
                  </a:solidFill>
                </a:rPr>
                <a:t>КОРДОН.ПРО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3A923D3F-AC65-5A93-7F81-F16FA76B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1" t="6940" b="4527"/>
            <a:stretch/>
          </p:blipFill>
          <p:spPr>
            <a:xfrm>
              <a:off x="1020227" y="1788496"/>
              <a:ext cx="3501190" cy="3656531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321A3EDC-15C6-CDB4-3F82-7CC90BA630B0}"/>
              </a:ext>
            </a:extLst>
          </p:cNvPr>
          <p:cNvGrpSpPr/>
          <p:nvPr/>
        </p:nvGrpSpPr>
        <p:grpSpPr>
          <a:xfrm>
            <a:off x="6696008" y="1070167"/>
            <a:ext cx="3618346" cy="5002589"/>
            <a:chOff x="6696008" y="1070167"/>
            <a:chExt cx="3618346" cy="5002589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F06A4EFE-8DE3-9A60-DEB5-4A39918D81E9}"/>
                </a:ext>
              </a:extLst>
            </p:cNvPr>
            <p:cNvSpPr/>
            <p:nvPr/>
          </p:nvSpPr>
          <p:spPr>
            <a:xfrm>
              <a:off x="6800118" y="5477328"/>
              <a:ext cx="3198271" cy="595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461" tIns="34231" rIns="68461" bIns="34231">
              <a:spAutoFit/>
            </a:bodyPr>
            <a:lstStyle/>
            <a:p>
              <a:pPr>
                <a:lnSpc>
                  <a:spcPct val="95000"/>
                </a:lnSpc>
                <a:spcBef>
                  <a:spcPts val="898"/>
                </a:spcBef>
                <a:spcAft>
                  <a:spcPts val="898"/>
                </a:spcAft>
                <a:defRPr/>
              </a:pPr>
              <a:r>
                <a:rPr lang="ru-RU" b="1" dirty="0"/>
                <a:t>Контроль перекрестков</a:t>
              </a:r>
              <a:br>
                <a:rPr lang="ru-RU" b="1" dirty="0"/>
              </a:br>
              <a:r>
                <a:rPr lang="ru-RU" b="1" dirty="0"/>
                <a:t>и ж/д переездов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8DEBDFD0-8501-92EB-1665-A447B5D258BE}"/>
                </a:ext>
              </a:extLst>
            </p:cNvPr>
            <p:cNvSpPr/>
            <p:nvPr/>
          </p:nvSpPr>
          <p:spPr>
            <a:xfrm rot="5400000">
              <a:off x="6421758" y="1702230"/>
              <a:ext cx="4100106" cy="34502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tx1">
                    <a:alpha val="72000"/>
                    <a:lumMod val="6000"/>
                    <a:lumOff val="94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7FD7CBDB-CA6E-9855-7A9F-065D38FB001F}"/>
                </a:ext>
              </a:extLst>
            </p:cNvPr>
            <p:cNvSpPr/>
            <p:nvPr/>
          </p:nvSpPr>
          <p:spPr>
            <a:xfrm>
              <a:off x="6696008" y="1070167"/>
              <a:ext cx="3618346" cy="745842"/>
            </a:xfrm>
            <a:prstGeom prst="rect">
              <a:avLst/>
            </a:prstGeom>
            <a:solidFill>
              <a:srgbClr val="FF631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00E1BDF9-8636-B982-A556-C6E0EBD2C3C5}"/>
                </a:ext>
              </a:extLst>
            </p:cNvPr>
            <p:cNvSpPr/>
            <p:nvPr/>
          </p:nvSpPr>
          <p:spPr>
            <a:xfrm>
              <a:off x="6887883" y="1276025"/>
              <a:ext cx="3167855" cy="3244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ts val="1600"/>
                </a:lnSpc>
                <a:spcAft>
                  <a:spcPts val="600"/>
                </a:spcAft>
              </a:pPr>
              <a:r>
                <a:rPr lang="ru-RU" sz="2800" b="1" dirty="0">
                  <a:solidFill>
                    <a:schemeClr val="bg1"/>
                  </a:solidFill>
                </a:rPr>
                <a:t>КОРДОН-КРОСС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AFDA0496-70C3-600A-0197-A603AA51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4" b="10170"/>
            <a:stretch/>
          </p:blipFill>
          <p:spPr>
            <a:xfrm>
              <a:off x="6954299" y="1816009"/>
              <a:ext cx="3241652" cy="3661319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EC6CF8-1999-BE83-214B-708487167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2213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206923-2764-744D-6455-C568EA795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1A6C6AD-EB74-DC19-0F13-F42BAA699C26}"/>
              </a:ext>
            </a:extLst>
          </p:cNvPr>
          <p:cNvSpPr/>
          <p:nvPr/>
        </p:nvSpPr>
        <p:spPr>
          <a:xfrm>
            <a:off x="373380" y="851101"/>
            <a:ext cx="11414760" cy="56282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xmlns="" id="{0073A5E5-F379-3220-98D7-3BA7D7707741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Комплексы ФВФ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0DFCF38-B198-0D5E-F162-1CF8E7C023C2}"/>
              </a:ext>
            </a:extLst>
          </p:cNvPr>
          <p:cNvGrpSpPr/>
          <p:nvPr/>
        </p:nvGrpSpPr>
        <p:grpSpPr>
          <a:xfrm>
            <a:off x="6578600" y="1070167"/>
            <a:ext cx="3618346" cy="4739441"/>
            <a:chOff x="6578600" y="1070167"/>
            <a:chExt cx="3618346" cy="473944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9B3E6B66-0EC1-45D5-5411-A42A7CCA45C7}"/>
                </a:ext>
              </a:extLst>
            </p:cNvPr>
            <p:cNvSpPr/>
            <p:nvPr/>
          </p:nvSpPr>
          <p:spPr>
            <a:xfrm>
              <a:off x="6800118" y="5477328"/>
              <a:ext cx="3198271" cy="3322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461" tIns="34231" rIns="68461" bIns="34231">
              <a:spAutoFit/>
            </a:bodyPr>
            <a:lstStyle/>
            <a:p>
              <a:pPr>
                <a:lnSpc>
                  <a:spcPct val="95000"/>
                </a:lnSpc>
                <a:spcBef>
                  <a:spcPts val="898"/>
                </a:spcBef>
                <a:spcAft>
                  <a:spcPts val="898"/>
                </a:spcAft>
                <a:defRPr/>
              </a:pPr>
              <a:r>
                <a:rPr lang="ru-RU" b="1" dirty="0"/>
                <a:t>Мобильный комплекс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FF409D43-0DC4-EDB5-D8C1-199CB2A2873B}"/>
                </a:ext>
              </a:extLst>
            </p:cNvPr>
            <p:cNvSpPr/>
            <p:nvPr/>
          </p:nvSpPr>
          <p:spPr>
            <a:xfrm rot="5400000">
              <a:off x="6421758" y="1702230"/>
              <a:ext cx="4100106" cy="34502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tx1">
                    <a:alpha val="72000"/>
                    <a:lumMod val="6000"/>
                    <a:lumOff val="94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669C1498-F5E8-F1D2-0463-FBA6E7CCA056}"/>
                </a:ext>
              </a:extLst>
            </p:cNvPr>
            <p:cNvSpPr/>
            <p:nvPr/>
          </p:nvSpPr>
          <p:spPr>
            <a:xfrm>
              <a:off x="6578600" y="1070167"/>
              <a:ext cx="3618346" cy="745842"/>
            </a:xfrm>
            <a:prstGeom prst="rect">
              <a:avLst/>
            </a:prstGeom>
            <a:solidFill>
              <a:srgbClr val="FF631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BF14DAE3-DE49-A7A9-AEA4-6E77CF68451D}"/>
                </a:ext>
              </a:extLst>
            </p:cNvPr>
            <p:cNvSpPr/>
            <p:nvPr/>
          </p:nvSpPr>
          <p:spPr>
            <a:xfrm>
              <a:off x="7359545" y="1265040"/>
              <a:ext cx="2079415" cy="3244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ts val="1600"/>
                </a:lnSpc>
                <a:spcAft>
                  <a:spcPts val="600"/>
                </a:spcAft>
              </a:pPr>
              <a:r>
                <a:rPr lang="ru-RU" sz="2800" b="1" dirty="0">
                  <a:solidFill>
                    <a:schemeClr val="bg1"/>
                  </a:solidFill>
                </a:rPr>
                <a:t>ПАРКОН-А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73FC0E5E-4EBA-5DB0-5326-F444CA497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472" y="2294619"/>
              <a:ext cx="3451473" cy="3182709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B42D62A-35C4-B320-56AE-4A3E5A67956E}"/>
              </a:ext>
            </a:extLst>
          </p:cNvPr>
          <p:cNvGrpSpPr/>
          <p:nvPr/>
        </p:nvGrpSpPr>
        <p:grpSpPr>
          <a:xfrm>
            <a:off x="909422" y="1047387"/>
            <a:ext cx="3618345" cy="5025369"/>
            <a:chOff x="909422" y="1047387"/>
            <a:chExt cx="3618345" cy="502536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9C25EC8E-98DE-8539-4000-007C56D65885}"/>
                </a:ext>
              </a:extLst>
            </p:cNvPr>
            <p:cNvSpPr/>
            <p:nvPr/>
          </p:nvSpPr>
          <p:spPr>
            <a:xfrm>
              <a:off x="1077498" y="5477328"/>
              <a:ext cx="3450269" cy="595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461" tIns="34231" rIns="68461" bIns="34231">
              <a:spAutoFit/>
            </a:bodyPr>
            <a:lstStyle/>
            <a:p>
              <a:pPr>
                <a:lnSpc>
                  <a:spcPct val="95000"/>
                </a:lnSpc>
                <a:spcBef>
                  <a:spcPts val="898"/>
                </a:spcBef>
                <a:spcAft>
                  <a:spcPts val="898"/>
                </a:spcAft>
                <a:defRPr/>
              </a:pPr>
              <a:r>
                <a:rPr lang="ru-RU" b="1" dirty="0"/>
                <a:t>Интеллектуальный видеорегистратор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EB3911EC-F5EA-BFD9-110E-37AAA57DF7DA}"/>
                </a:ext>
              </a:extLst>
            </p:cNvPr>
            <p:cNvSpPr/>
            <p:nvPr/>
          </p:nvSpPr>
          <p:spPr>
            <a:xfrm rot="5400000">
              <a:off x="752580" y="1679450"/>
              <a:ext cx="4100106" cy="34502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tx1">
                    <a:alpha val="72000"/>
                    <a:lumMod val="6000"/>
                    <a:lumOff val="94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C60133B9-9C00-7E23-8286-116753E27FAB}"/>
                </a:ext>
              </a:extLst>
            </p:cNvPr>
            <p:cNvSpPr/>
            <p:nvPr/>
          </p:nvSpPr>
          <p:spPr>
            <a:xfrm>
              <a:off x="909422" y="1047387"/>
              <a:ext cx="3618345" cy="745842"/>
            </a:xfrm>
            <a:prstGeom prst="rect">
              <a:avLst/>
            </a:prstGeom>
            <a:solidFill>
              <a:srgbClr val="FF631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BB709EBE-01DD-716E-0B07-D9683E975C7D}"/>
                </a:ext>
              </a:extLst>
            </p:cNvPr>
            <p:cNvSpPr/>
            <p:nvPr/>
          </p:nvSpPr>
          <p:spPr>
            <a:xfrm>
              <a:off x="1852017" y="1215087"/>
              <a:ext cx="1527982" cy="3244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ts val="1600"/>
                </a:lnSpc>
                <a:spcAft>
                  <a:spcPts val="600"/>
                </a:spcAft>
              </a:pPr>
              <a:r>
                <a:rPr lang="ru-RU" sz="2800" b="1" dirty="0">
                  <a:solidFill>
                    <a:schemeClr val="bg1"/>
                  </a:solidFill>
                </a:rPr>
                <a:t>ГРОМ-1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4DD9CACE-4E35-8E09-B609-47193F900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2" t="7299" r="2195"/>
            <a:stretch/>
          </p:blipFill>
          <p:spPr>
            <a:xfrm>
              <a:off x="1076294" y="1793229"/>
              <a:ext cx="3451473" cy="3661408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2548F8C-DCD9-810A-C3FC-5DA824935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1440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8531860" y="1484313"/>
            <a:ext cx="3154680" cy="4480559"/>
            <a:chOff x="746760" y="1752600"/>
            <a:chExt cx="3154680" cy="44805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53">
              <a:extLst>
                <a:ext uri="{FF2B5EF4-FFF2-40B4-BE49-F238E27FC236}">
                  <a16:creationId xmlns:a16="http://schemas.microsoft.com/office/drawing/2014/main" xmlns="" id="{BAD685D2-6ABB-428D-AEC5-D3AEB91A9F8B}"/>
                </a:ext>
              </a:extLst>
            </p:cNvPr>
            <p:cNvSpPr/>
            <p:nvPr/>
          </p:nvSpPr>
          <p:spPr>
            <a:xfrm>
              <a:off x="944881" y="1950554"/>
              <a:ext cx="2827019" cy="3418501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Распознает номера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Автоматически измеряет скорости всех ТС</a:t>
              </a:r>
              <a:endParaRPr lang="en-US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Классифицирует типы и определяет марки ТС</a:t>
              </a:r>
              <a:endParaRPr lang="en-US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Передает данные</a:t>
              </a:r>
              <a:br>
                <a:rPr lang="ru-RU" b="1" dirty="0">
                  <a:solidFill>
                    <a:srgbClr val="001C74"/>
                  </a:solidFill>
                </a:rPr>
              </a:br>
              <a:r>
                <a:rPr lang="ru-RU" b="1" dirty="0">
                  <a:solidFill>
                    <a:srgbClr val="001C74"/>
                  </a:solidFill>
                </a:rPr>
                <a:t>в режиме </a:t>
              </a:r>
              <a:r>
                <a:rPr lang="ru-RU" b="1" dirty="0" err="1">
                  <a:solidFill>
                    <a:srgbClr val="001C74"/>
                  </a:solidFill>
                </a:rPr>
                <a:t>on-line</a:t>
              </a:r>
              <a:endParaRPr lang="ru-RU" b="1" dirty="0">
                <a:solidFill>
                  <a:srgbClr val="001C74"/>
                </a:solidFill>
              </a:endParaRPr>
            </a:p>
          </p:txBody>
        </p:sp>
      </p:grpSp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Универсальный «КОРДОН.ПРО»</a:t>
            </a:r>
          </a:p>
        </p:txBody>
      </p:sp>
      <p:pic>
        <p:nvPicPr>
          <p:cNvPr id="5" name="Видео_Кордон_про_стац">
            <a:hlinkClick r:id="" action="ppaction://media"/>
            <a:extLst>
              <a:ext uri="{FF2B5EF4-FFF2-40B4-BE49-F238E27FC236}">
                <a16:creationId xmlns:a16="http://schemas.microsoft.com/office/drawing/2014/main" xmlns="" id="{3472C878-B225-154F-355F-DC513442F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817" t="4084" r="4891"/>
          <a:stretch/>
        </p:blipFill>
        <p:spPr>
          <a:xfrm>
            <a:off x="376743" y="1093304"/>
            <a:ext cx="8152876" cy="4871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278030B-9EE4-C5E9-19A4-76C6932EC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65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C39BF5-3844-385A-26D2-4A8E34755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C8460046-EB17-1AA7-5345-0F819881E1FC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Примеры нарушений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23553FA-E06E-724A-24D0-8F8BEC5FE4B3}"/>
              </a:ext>
            </a:extLst>
          </p:cNvPr>
          <p:cNvGrpSpPr/>
          <p:nvPr/>
        </p:nvGrpSpPr>
        <p:grpSpPr>
          <a:xfrm>
            <a:off x="8516620" y="1487121"/>
            <a:ext cx="3154680" cy="4480559"/>
            <a:chOff x="4591050" y="1752600"/>
            <a:chExt cx="3154680" cy="448055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2CACE0C7-3420-CF43-6EF6-C637D54CB761}"/>
                </a:ext>
              </a:extLst>
            </p:cNvPr>
            <p:cNvSpPr/>
            <p:nvPr/>
          </p:nvSpPr>
          <p:spPr>
            <a:xfrm>
              <a:off x="459105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50000"/>
                    <a:lumOff val="5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03098F0B-3E0E-FFB6-E9E4-29B8B40A183C}"/>
                </a:ext>
              </a:extLst>
            </p:cNvPr>
            <p:cNvSpPr/>
            <p:nvPr/>
          </p:nvSpPr>
          <p:spPr>
            <a:xfrm>
              <a:off x="4591050" y="1752600"/>
              <a:ext cx="66978" cy="4480559"/>
            </a:xfrm>
            <a:prstGeom prst="rect">
              <a:avLst/>
            </a:prstGeom>
            <a:solidFill>
              <a:srgbClr val="2B7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53">
              <a:extLst>
                <a:ext uri="{FF2B5EF4-FFF2-40B4-BE49-F238E27FC236}">
                  <a16:creationId xmlns:a16="http://schemas.microsoft.com/office/drawing/2014/main" xmlns="" id="{B636EAB5-2BB7-4698-EF45-9CA43DBEAB5A}"/>
                </a:ext>
              </a:extLst>
            </p:cNvPr>
            <p:cNvSpPr/>
            <p:nvPr/>
          </p:nvSpPr>
          <p:spPr>
            <a:xfrm>
              <a:off x="4789171" y="1926699"/>
              <a:ext cx="2827019" cy="2587504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Автоматическое сохранение видеоролика по каждому нарушению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001C7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rgbClr val="001C74"/>
                  </a:solidFill>
                </a:rPr>
                <a:t>Поддерживается формат сжатия видео H.264 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8645BAE-061C-9B95-C34E-2BB44DCD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1" b="385"/>
          <a:stretch/>
        </p:blipFill>
        <p:spPr>
          <a:xfrm>
            <a:off x="746759" y="1483329"/>
            <a:ext cx="7417472" cy="4484351"/>
          </a:xfrm>
          <a:prstGeom prst="rect">
            <a:avLst/>
          </a:prstGeom>
        </p:spPr>
      </p:pic>
      <p:sp>
        <p:nvSpPr>
          <p:cNvPr id="4" name="Прямоугольник 53">
            <a:extLst>
              <a:ext uri="{FF2B5EF4-FFF2-40B4-BE49-F238E27FC236}">
                <a16:creationId xmlns:a16="http://schemas.microsoft.com/office/drawing/2014/main" xmlns="" id="{7273964B-2ADC-A2EE-DADC-7498EA1818C8}"/>
              </a:ext>
            </a:extLst>
          </p:cNvPr>
          <p:cNvSpPr/>
          <p:nvPr/>
        </p:nvSpPr>
        <p:spPr>
          <a:xfrm>
            <a:off x="1393541" y="956601"/>
            <a:ext cx="10277759" cy="340735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r>
              <a:rPr lang="ru-RU" sz="1600" b="1" dirty="0"/>
              <a:t>Автоматический контроль запрета движения грузового транспорта по отдельным полосам</a:t>
            </a:r>
          </a:p>
        </p:txBody>
      </p:sp>
      <p:pic>
        <p:nvPicPr>
          <p:cNvPr id="6" name="Picture 3" descr="\\filesrv\document\products\F (комплексы ФВФ)\Разработка\Новый интерфейс\violations_new\PNG\icoVTP.png">
            <a:extLst>
              <a:ext uri="{FF2B5EF4-FFF2-40B4-BE49-F238E27FC236}">
                <a16:creationId xmlns:a16="http://schemas.microsoft.com/office/drawing/2014/main" xmlns="" id="{CB0DD8CE-873D-74B1-DC8E-FD3BBC01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" y="825396"/>
            <a:ext cx="646782" cy="6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85684C-753B-963E-9E26-EFAE37C04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5715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EBB0EA-FFFF-CCD7-32D0-04EE6AA46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797A4EEF-9D42-14EA-002B-D0CE239EA9FE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Примеры нарушений</a:t>
            </a:r>
          </a:p>
        </p:txBody>
      </p:sp>
      <p:sp>
        <p:nvSpPr>
          <p:cNvPr id="4" name="Прямоугольник 53">
            <a:extLst>
              <a:ext uri="{FF2B5EF4-FFF2-40B4-BE49-F238E27FC236}">
                <a16:creationId xmlns:a16="http://schemas.microsoft.com/office/drawing/2014/main" xmlns="" id="{AE21A856-C32E-FF61-8DB9-7565DC6F45A7}"/>
              </a:ext>
            </a:extLst>
          </p:cNvPr>
          <p:cNvSpPr/>
          <p:nvPr/>
        </p:nvSpPr>
        <p:spPr>
          <a:xfrm>
            <a:off x="1393541" y="956601"/>
            <a:ext cx="10277759" cy="340735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r>
              <a:rPr lang="ru-RU" sz="1600" b="1" dirty="0">
                <a:solidFill>
                  <a:schemeClr val="accent4"/>
                </a:solidFill>
              </a:rPr>
              <a:t>Движение без пристегнутого ремня безопасности водителя или пассажира</a:t>
            </a:r>
          </a:p>
        </p:txBody>
      </p:sp>
      <p:pic>
        <p:nvPicPr>
          <p:cNvPr id="5" name="Picture 2" descr="\\FILESRV\document\products\F (комплексы ФВФ)\Разработка\Новый интерфейс\violations_new\PNG\icoBELT.png">
            <a:extLst>
              <a:ext uri="{FF2B5EF4-FFF2-40B4-BE49-F238E27FC236}">
                <a16:creationId xmlns:a16="http://schemas.microsoft.com/office/drawing/2014/main" xmlns="" id="{0D35AA83-DB9D-C09C-E1F8-F9AA35A6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" y="824412"/>
            <a:ext cx="640468" cy="64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products\F (комплексы ФВФ)\КОРДОН.Про\Фото\зафиксированные нарушения\непристегнутый ремень\Варианты обработки\ремень_спб.jpg">
            <a:extLst>
              <a:ext uri="{FF2B5EF4-FFF2-40B4-BE49-F238E27FC236}">
                <a16:creationId xmlns:a16="http://schemas.microsoft.com/office/drawing/2014/main" xmlns="" id="{53F57354-560C-D715-217C-3CF7165F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484313"/>
            <a:ext cx="9023774" cy="4167187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25F2A6-A04F-DE30-0F0A-85B6518F9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559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887158-F72F-38C0-E1A4-C3021F575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4">
            <a:extLst>
              <a:ext uri="{FF2B5EF4-FFF2-40B4-BE49-F238E27FC236}">
                <a16:creationId xmlns:a16="http://schemas.microsoft.com/office/drawing/2014/main" xmlns="" id="{B7999529-9FC2-9AFD-C571-9DE243FB710A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C74"/>
                </a:solidFill>
              </a:rPr>
              <a:t>Розыск ТС по базам данных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47AC340B-84C8-7923-9E89-B8442B12F0CC}"/>
              </a:ext>
            </a:extLst>
          </p:cNvPr>
          <p:cNvGrpSpPr/>
          <p:nvPr/>
        </p:nvGrpSpPr>
        <p:grpSpPr>
          <a:xfrm>
            <a:off x="8516620" y="1487121"/>
            <a:ext cx="3154680" cy="4480559"/>
            <a:chOff x="4591050" y="1752600"/>
            <a:chExt cx="3154680" cy="448055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B8280129-ACFF-FC27-BC89-D1AA29E5040E}"/>
                </a:ext>
              </a:extLst>
            </p:cNvPr>
            <p:cNvSpPr/>
            <p:nvPr/>
          </p:nvSpPr>
          <p:spPr>
            <a:xfrm>
              <a:off x="459105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50000"/>
                    <a:lumOff val="5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D7049F48-1CD7-4FF0-99BE-B42086943928}"/>
                </a:ext>
              </a:extLst>
            </p:cNvPr>
            <p:cNvSpPr/>
            <p:nvPr/>
          </p:nvSpPr>
          <p:spPr>
            <a:xfrm>
              <a:off x="4591050" y="1752600"/>
              <a:ext cx="66978" cy="4480559"/>
            </a:xfrm>
            <a:prstGeom prst="rect">
              <a:avLst/>
            </a:prstGeom>
            <a:solidFill>
              <a:srgbClr val="2B7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53">
              <a:extLst>
                <a:ext uri="{FF2B5EF4-FFF2-40B4-BE49-F238E27FC236}">
                  <a16:creationId xmlns:a16="http://schemas.microsoft.com/office/drawing/2014/main" xmlns="" id="{CE7275E7-92DB-9374-44FA-5EAE2E1FE7B0}"/>
                </a:ext>
              </a:extLst>
            </p:cNvPr>
            <p:cNvSpPr/>
            <p:nvPr/>
          </p:nvSpPr>
          <p:spPr>
            <a:xfrm>
              <a:off x="4789171" y="1926699"/>
              <a:ext cx="2827019" cy="833178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600" b="1" dirty="0">
                  <a:solidFill>
                    <a:srgbClr val="001C74"/>
                  </a:solidFill>
                </a:rPr>
                <a:t>Фотофиксация ТС с обнаруженным ТС из оперативной базы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C03E02-B73D-38FD-6309-1BF1A5D425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49" t="12071" r="480" b="10502"/>
          <a:stretch/>
        </p:blipFill>
        <p:spPr>
          <a:xfrm>
            <a:off x="365758" y="1030540"/>
            <a:ext cx="8173846" cy="52518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05F01A-302D-02C9-DF06-E0BF83291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2" y="6035927"/>
            <a:ext cx="1699670" cy="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1046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</TotalTime>
  <Words>564</Words>
  <Application>Microsoft Office PowerPoint</Application>
  <PresentationFormat>Произвольный</PresentationFormat>
  <Paragraphs>126</Paragraphs>
  <Slides>20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Тема Office</vt:lpstr>
      <vt:lpstr>CorelDRAW</vt:lpstr>
      <vt:lpstr>Комплексы фотовидеофиксации – элемент умной транспортной инфраструктуры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Комплексы фотовидеофиксации –_x000b_элемент умной транспортной инфраструктуры</dc:title>
  <dc:subject>Комплексы фотовидеофиксации –_x000b_элемент умной транспортной инфраструктуры</dc:subject>
  <dc:creator>Лазарев А.Е.</dc:creator>
  <cp:keywords>Нарушения ПДД</cp:keywords>
  <cp:lastModifiedBy>Самушенков Алексей</cp:lastModifiedBy>
  <cp:revision>268</cp:revision>
  <dcterms:created xsi:type="dcterms:W3CDTF">2023-05-03T14:32:16Z</dcterms:created>
  <dcterms:modified xsi:type="dcterms:W3CDTF">2025-05-26T09:22:09Z</dcterms:modified>
</cp:coreProperties>
</file>