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673" r:id="rId2"/>
  </p:sldMasterIdLst>
  <p:notesMasterIdLst>
    <p:notesMasterId r:id="rId12"/>
  </p:notesMasterIdLst>
  <p:sldIdLst>
    <p:sldId id="256" r:id="rId3"/>
    <p:sldId id="337" r:id="rId4"/>
    <p:sldId id="305" r:id="rId5"/>
    <p:sldId id="332" r:id="rId6"/>
    <p:sldId id="330" r:id="rId7"/>
    <p:sldId id="335" r:id="rId8"/>
    <p:sldId id="329" r:id="rId9"/>
    <p:sldId id="336" r:id="rId10"/>
    <p:sldId id="338" r:id="rId11"/>
  </p:sldIdLst>
  <p:sldSz cx="12192000" cy="6858000"/>
  <p:notesSz cx="6815138" cy="9947275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364"/>
    <a:srgbClr val="BBEEFC"/>
    <a:srgbClr val="007378"/>
    <a:srgbClr val="E3F5FF"/>
    <a:srgbClr val="9AAA17"/>
    <a:srgbClr val="EC4F00"/>
    <a:srgbClr val="FDEFC0"/>
    <a:srgbClr val="FFFFF7"/>
    <a:srgbClr val="FDB6C8"/>
    <a:srgbClr val="CAC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06" autoAdjust="0"/>
    <p:restoredTop sz="96921"/>
  </p:normalViewPr>
  <p:slideViewPr>
    <p:cSldViewPr snapToGrid="0" snapToObjects="1">
      <p:cViewPr>
        <p:scale>
          <a:sx n="108" d="100"/>
          <a:sy n="108" d="100"/>
        </p:scale>
        <p:origin x="1016" y="7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84-B444-98C9-0D8DFF3E73CA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84-B444-98C9-0D8DFF3E73CA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84-B444-98C9-0D8DFF3E73CA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84-B444-98C9-0D8DFF3E73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Лист1!$A$2:$A$16</c:f>
              <c:numCache>
                <c:formatCode>General</c:formatCode>
                <c:ptCount val="1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  <c:pt idx="14">
                  <c:v>2027</c:v>
                </c:pt>
              </c:numCache>
            </c:num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2.2999999999999998</c:v>
                </c:pt>
                <c:pt idx="1">
                  <c:v>2.4</c:v>
                </c:pt>
                <c:pt idx="2">
                  <c:v>2.2999999999999998</c:v>
                </c:pt>
                <c:pt idx="3">
                  <c:v>1.9</c:v>
                </c:pt>
                <c:pt idx="4">
                  <c:v>2</c:v>
                </c:pt>
                <c:pt idx="5">
                  <c:v>2.5</c:v>
                </c:pt>
                <c:pt idx="6">
                  <c:v>2.6</c:v>
                </c:pt>
                <c:pt idx="7">
                  <c:v>3.7</c:v>
                </c:pt>
                <c:pt idx="8">
                  <c:v>6.2</c:v>
                </c:pt>
                <c:pt idx="9">
                  <c:v>4.5</c:v>
                </c:pt>
                <c:pt idx="10">
                  <c:v>6.3</c:v>
                </c:pt>
                <c:pt idx="11">
                  <c:v>7.2</c:v>
                </c:pt>
                <c:pt idx="12">
                  <c:v>10.8</c:v>
                </c:pt>
                <c:pt idx="13">
                  <c:v>6.6</c:v>
                </c:pt>
                <c:pt idx="14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E84-B444-98C9-0D8DFF3E73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7"/>
        <c:overlap val="-27"/>
        <c:axId val="1586680016"/>
        <c:axId val="648122287"/>
      </c:barChart>
      <c:catAx>
        <c:axId val="158668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"/>
                <a:ea typeface="+mn-ea"/>
                <a:cs typeface="+mn-cs"/>
              </a:defRPr>
            </a:pPr>
            <a:endParaRPr lang="ru-RU"/>
          </a:p>
        </c:txPr>
        <c:crossAx val="648122287"/>
        <c:crosses val="autoZero"/>
        <c:auto val="1"/>
        <c:lblAlgn val="ctr"/>
        <c:lblOffset val="100"/>
        <c:noMultiLvlLbl val="0"/>
      </c:catAx>
      <c:valAx>
        <c:axId val="648122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8668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969" cy="499043"/>
          </a:xfrm>
          <a:prstGeom prst="rect">
            <a:avLst/>
          </a:prstGeom>
        </p:spPr>
        <p:txBody>
          <a:bodyPr vert="horz" lIns="91943" tIns="45971" rIns="91943" bIns="4597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9578" y="0"/>
            <a:ext cx="2953969" cy="499043"/>
          </a:xfrm>
          <a:prstGeom prst="rect">
            <a:avLst/>
          </a:prstGeom>
        </p:spPr>
        <p:txBody>
          <a:bodyPr vert="horz" lIns="91943" tIns="45971" rIns="91943" bIns="45971" rtlCol="0"/>
          <a:lstStyle>
            <a:lvl1pPr algn="r">
              <a:defRPr sz="1200"/>
            </a:lvl1pPr>
          </a:lstStyle>
          <a:p>
            <a:fld id="{57B8DF13-9BE9-4013-ACFA-E37FC6251E4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43" tIns="45971" rIns="91943" bIns="4597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196" y="4787297"/>
            <a:ext cx="5452747" cy="3917169"/>
          </a:xfrm>
          <a:prstGeom prst="rect">
            <a:avLst/>
          </a:prstGeom>
        </p:spPr>
        <p:txBody>
          <a:bodyPr vert="horz" lIns="91943" tIns="45971" rIns="91943" bIns="4597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232"/>
            <a:ext cx="2953969" cy="499043"/>
          </a:xfrm>
          <a:prstGeom prst="rect">
            <a:avLst/>
          </a:prstGeom>
        </p:spPr>
        <p:txBody>
          <a:bodyPr vert="horz" lIns="91943" tIns="45971" rIns="91943" bIns="4597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9578" y="9448232"/>
            <a:ext cx="2953969" cy="499043"/>
          </a:xfrm>
          <a:prstGeom prst="rect">
            <a:avLst/>
          </a:prstGeom>
        </p:spPr>
        <p:txBody>
          <a:bodyPr vert="horz" lIns="91943" tIns="45971" rIns="91943" bIns="45971" rtlCol="0" anchor="b"/>
          <a:lstStyle>
            <a:lvl1pPr algn="r">
              <a:defRPr sz="1200"/>
            </a:lvl1pPr>
          </a:lstStyle>
          <a:p>
            <a:fld id="{C9925725-7718-44F2-8FAB-018389DC4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896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83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Holder 2">
            <a:extLst>
              <a:ext uri="{FF2B5EF4-FFF2-40B4-BE49-F238E27FC236}">
                <a16:creationId xmlns:a16="http://schemas.microsoft.com/office/drawing/2014/main" id="{411AA8EA-FD21-FE48-82F0-6C2A0AA1D1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113" y="51528"/>
            <a:ext cx="10839821" cy="51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007378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011592ED-756D-D24A-A662-C791DF7D2A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8489" y="6559561"/>
            <a:ext cx="292247" cy="228751"/>
          </a:xfrm>
        </p:spPr>
        <p:txBody>
          <a:bodyPr/>
          <a:lstStyle>
            <a:lvl1pPr>
              <a:defRPr sz="1000">
                <a:solidFill>
                  <a:srgbClr val="828282"/>
                </a:solidFill>
              </a:defRPr>
            </a:lvl1pPr>
          </a:lstStyle>
          <a:p>
            <a:fld id="{525A4689-B8A0-CC4F-849B-F70BD165C374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CA8820B-FD58-6DC6-E824-76793E7ED670}"/>
              </a:ext>
            </a:extLst>
          </p:cNvPr>
          <p:cNvSpPr/>
          <p:nvPr userDrawn="1"/>
        </p:nvSpPr>
        <p:spPr>
          <a:xfrm>
            <a:off x="-180001" y="0"/>
            <a:ext cx="180000" cy="180000"/>
          </a:xfrm>
          <a:prstGeom prst="rect">
            <a:avLst/>
          </a:prstGeom>
          <a:solidFill>
            <a:srgbClr val="007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D0B235-1C18-95A4-4FB2-CFCE7C982C97}"/>
              </a:ext>
            </a:extLst>
          </p:cNvPr>
          <p:cNvSpPr/>
          <p:nvPr userDrawn="1"/>
        </p:nvSpPr>
        <p:spPr>
          <a:xfrm>
            <a:off x="-180001" y="180000"/>
            <a:ext cx="180000" cy="18000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2306F4C-06FF-589F-6D75-A7F016F53334}"/>
              </a:ext>
            </a:extLst>
          </p:cNvPr>
          <p:cNvSpPr/>
          <p:nvPr userDrawn="1"/>
        </p:nvSpPr>
        <p:spPr>
          <a:xfrm>
            <a:off x="-180001" y="360000"/>
            <a:ext cx="180000" cy="180000"/>
          </a:xfrm>
          <a:prstGeom prst="rect">
            <a:avLst/>
          </a:prstGeom>
          <a:solidFill>
            <a:srgbClr val="828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3A3160-58FB-D5E2-C3B2-AB9EF6AE8F2D}"/>
              </a:ext>
            </a:extLst>
          </p:cNvPr>
          <p:cNvSpPr/>
          <p:nvPr userDrawn="1"/>
        </p:nvSpPr>
        <p:spPr>
          <a:xfrm>
            <a:off x="-180001" y="540000"/>
            <a:ext cx="180000" cy="1800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FB947C-1F87-E3D6-4F1D-BA6A673D4AE2}"/>
              </a:ext>
            </a:extLst>
          </p:cNvPr>
          <p:cNvSpPr/>
          <p:nvPr userDrawn="1"/>
        </p:nvSpPr>
        <p:spPr>
          <a:xfrm>
            <a:off x="-180001" y="720000"/>
            <a:ext cx="180000" cy="180000"/>
          </a:xfrm>
          <a:prstGeom prst="rect">
            <a:avLst/>
          </a:prstGeom>
          <a:solidFill>
            <a:srgbClr val="EB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8A96812-B666-41F5-3ABB-4D35131B72C5}"/>
              </a:ext>
            </a:extLst>
          </p:cNvPr>
          <p:cNvSpPr/>
          <p:nvPr userDrawn="1"/>
        </p:nvSpPr>
        <p:spPr>
          <a:xfrm>
            <a:off x="-180001" y="900000"/>
            <a:ext cx="180000" cy="180000"/>
          </a:xfrm>
          <a:prstGeom prst="rect">
            <a:avLst/>
          </a:prstGeom>
          <a:solidFill>
            <a:srgbClr val="192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B381046-A2B1-B922-7135-2332EDA6F200}"/>
              </a:ext>
            </a:extLst>
          </p:cNvPr>
          <p:cNvSpPr/>
          <p:nvPr userDrawn="1"/>
        </p:nvSpPr>
        <p:spPr>
          <a:xfrm>
            <a:off x="-180000" y="1080000"/>
            <a:ext cx="180000" cy="180000"/>
          </a:xfrm>
          <a:prstGeom prst="rect">
            <a:avLst/>
          </a:prstGeom>
          <a:solidFill>
            <a:srgbClr val="D70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D4CA35-5C6D-30D9-943D-2ED3EE31A9EE}"/>
              </a:ext>
            </a:extLst>
          </p:cNvPr>
          <p:cNvSpPr/>
          <p:nvPr userDrawn="1"/>
        </p:nvSpPr>
        <p:spPr>
          <a:xfrm>
            <a:off x="-180001" y="1260000"/>
            <a:ext cx="180000" cy="180000"/>
          </a:xfrm>
          <a:prstGeom prst="rect">
            <a:avLst/>
          </a:prstGeom>
          <a:solidFill>
            <a:srgbClr val="14A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F0F4E17-8525-644E-EC74-841416FF4274}"/>
              </a:ext>
            </a:extLst>
          </p:cNvPr>
          <p:cNvSpPr/>
          <p:nvPr userDrawn="1"/>
        </p:nvSpPr>
        <p:spPr>
          <a:xfrm>
            <a:off x="-180000" y="1440000"/>
            <a:ext cx="180000" cy="1800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E5562F6-BED4-D532-1107-2FB26040D2DD}"/>
              </a:ext>
            </a:extLst>
          </p:cNvPr>
          <p:cNvSpPr/>
          <p:nvPr userDrawn="1"/>
        </p:nvSpPr>
        <p:spPr>
          <a:xfrm>
            <a:off x="-180000" y="1620000"/>
            <a:ext cx="180000" cy="180000"/>
          </a:xfrm>
          <a:prstGeom prst="rect">
            <a:avLst/>
          </a:prstGeom>
          <a:solidFill>
            <a:srgbClr val="9B1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500" dirty="0"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0468D6-19A4-EB0D-91E8-DACCB3E388EB}"/>
              </a:ext>
            </a:extLst>
          </p:cNvPr>
          <p:cNvSpPr txBox="1"/>
          <p:nvPr userDrawn="1"/>
        </p:nvSpPr>
        <p:spPr>
          <a:xfrm>
            <a:off x="-395818" y="23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ru-RU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#323232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1A15FE-FD10-C951-85F0-DE77221D9022}"/>
              </a:ext>
            </a:extLst>
          </p:cNvPr>
          <p:cNvSpPr txBox="1"/>
          <p:nvPr userDrawn="1"/>
        </p:nvSpPr>
        <p:spPr>
          <a:xfrm>
            <a:off x="-395818" y="41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ru-RU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#828282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26B77-8655-DB64-3D02-E44B91930ED6}"/>
              </a:ext>
            </a:extLst>
          </p:cNvPr>
          <p:cNvSpPr txBox="1"/>
          <p:nvPr userDrawn="1"/>
        </p:nvSpPr>
        <p:spPr>
          <a:xfrm>
            <a:off x="-395818" y="591528"/>
            <a:ext cx="192360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#dcdcdc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A92F54-9999-CD2C-D519-6C0803C052C1}"/>
              </a:ext>
            </a:extLst>
          </p:cNvPr>
          <p:cNvSpPr txBox="1"/>
          <p:nvPr userDrawn="1"/>
        </p:nvSpPr>
        <p:spPr>
          <a:xfrm>
            <a:off x="-395818" y="77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#eb5000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47B4D6-48E3-62D0-19D7-0E8CA37CC59F}"/>
              </a:ext>
            </a:extLst>
          </p:cNvPr>
          <p:cNvSpPr txBox="1"/>
          <p:nvPr userDrawn="1"/>
        </p:nvSpPr>
        <p:spPr>
          <a:xfrm>
            <a:off x="-395818" y="95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ru-RU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#192364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2C5CCC-145C-9B83-DAD0-55ADFC4E2640}"/>
              </a:ext>
            </a:extLst>
          </p:cNvPr>
          <p:cNvSpPr txBox="1"/>
          <p:nvPr userDrawn="1"/>
        </p:nvSpPr>
        <p:spPr>
          <a:xfrm>
            <a:off x="-395818" y="113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#d70541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088735-3BD4-077D-E7C8-AE83584EF600}"/>
              </a:ext>
            </a:extLst>
          </p:cNvPr>
          <p:cNvSpPr txBox="1"/>
          <p:nvPr userDrawn="1"/>
        </p:nvSpPr>
        <p:spPr>
          <a:xfrm>
            <a:off x="-395818" y="1311528"/>
            <a:ext cx="198772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#14a5c3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490B17-809A-92E0-41F4-69D3985749DC}"/>
              </a:ext>
            </a:extLst>
          </p:cNvPr>
          <p:cNvSpPr txBox="1"/>
          <p:nvPr userDrawn="1"/>
        </p:nvSpPr>
        <p:spPr>
          <a:xfrm>
            <a:off x="-395818" y="149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>
                <a:solidFill>
                  <a:schemeClr val="tx1"/>
                </a:solidFill>
                <a:latin typeface="Arial Narrow" panose="020B0606020202030204" pitchFamily="34" charset="0"/>
              </a:rPr>
              <a:t>#</a:t>
            </a:r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#ffb400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0B8DD0-EBD4-AE2B-425C-70273187B75A}"/>
              </a:ext>
            </a:extLst>
          </p:cNvPr>
          <p:cNvSpPr txBox="1"/>
          <p:nvPr userDrawn="1"/>
        </p:nvSpPr>
        <p:spPr>
          <a:xfrm>
            <a:off x="-395818" y="167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#9b1469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C88697-EAE2-1F5E-1943-3AB57B980C22}"/>
              </a:ext>
            </a:extLst>
          </p:cNvPr>
          <p:cNvSpPr txBox="1"/>
          <p:nvPr userDrawn="1"/>
        </p:nvSpPr>
        <p:spPr>
          <a:xfrm>
            <a:off x="-395818" y="5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ru-RU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#007378</a:t>
            </a:r>
          </a:p>
        </p:txBody>
      </p:sp>
    </p:spTree>
    <p:extLst>
      <p:ext uri="{BB962C8B-B14F-4D97-AF65-F5344CB8AC3E}">
        <p14:creationId xmlns:p14="http://schemas.microsoft.com/office/powerpoint/2010/main" val="363245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60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923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E960E78-F227-4D00-B403-8E270005AE2B}"/>
              </a:ext>
            </a:extLst>
          </p:cNvPr>
          <p:cNvSpPr/>
          <p:nvPr userDrawn="1"/>
        </p:nvSpPr>
        <p:spPr>
          <a:xfrm>
            <a:off x="-180001" y="0"/>
            <a:ext cx="180000" cy="180000"/>
          </a:xfrm>
          <a:prstGeom prst="rect">
            <a:avLst/>
          </a:prstGeom>
          <a:solidFill>
            <a:srgbClr val="007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54755F5-747B-454C-AFF1-4332737950DB}"/>
              </a:ext>
            </a:extLst>
          </p:cNvPr>
          <p:cNvSpPr/>
          <p:nvPr userDrawn="1"/>
        </p:nvSpPr>
        <p:spPr>
          <a:xfrm>
            <a:off x="-180001" y="180000"/>
            <a:ext cx="180000" cy="180000"/>
          </a:xfrm>
          <a:prstGeom prst="rect">
            <a:avLst/>
          </a:prstGeom>
          <a:solidFill>
            <a:srgbClr val="323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67CA546-8E50-46E5-9D55-AAFC22EC88BD}"/>
              </a:ext>
            </a:extLst>
          </p:cNvPr>
          <p:cNvSpPr/>
          <p:nvPr userDrawn="1"/>
        </p:nvSpPr>
        <p:spPr>
          <a:xfrm>
            <a:off x="-180001" y="360000"/>
            <a:ext cx="180000" cy="180000"/>
          </a:xfrm>
          <a:prstGeom prst="rect">
            <a:avLst/>
          </a:prstGeom>
          <a:solidFill>
            <a:srgbClr val="828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A0973FC-5A8B-44CB-9084-45F11D4B2448}"/>
              </a:ext>
            </a:extLst>
          </p:cNvPr>
          <p:cNvSpPr/>
          <p:nvPr userDrawn="1"/>
        </p:nvSpPr>
        <p:spPr>
          <a:xfrm>
            <a:off x="-180001" y="540000"/>
            <a:ext cx="180000" cy="180000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C866F9C4-1200-421D-8259-7B031B743D75}"/>
              </a:ext>
            </a:extLst>
          </p:cNvPr>
          <p:cNvSpPr/>
          <p:nvPr userDrawn="1"/>
        </p:nvSpPr>
        <p:spPr>
          <a:xfrm>
            <a:off x="-180001" y="720000"/>
            <a:ext cx="180000" cy="180000"/>
          </a:xfrm>
          <a:prstGeom prst="rect">
            <a:avLst/>
          </a:prstGeom>
          <a:solidFill>
            <a:srgbClr val="EB5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CF58CEA-5DF5-4DD3-B709-7E5A0FF250F0}"/>
              </a:ext>
            </a:extLst>
          </p:cNvPr>
          <p:cNvSpPr/>
          <p:nvPr userDrawn="1"/>
        </p:nvSpPr>
        <p:spPr>
          <a:xfrm>
            <a:off x="-180001" y="900000"/>
            <a:ext cx="180000" cy="180000"/>
          </a:xfrm>
          <a:prstGeom prst="rect">
            <a:avLst/>
          </a:prstGeom>
          <a:solidFill>
            <a:srgbClr val="192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0A3B2B17-D314-47EE-BACA-72216BB14AC9}"/>
              </a:ext>
            </a:extLst>
          </p:cNvPr>
          <p:cNvSpPr/>
          <p:nvPr userDrawn="1"/>
        </p:nvSpPr>
        <p:spPr>
          <a:xfrm>
            <a:off x="-180000" y="1080000"/>
            <a:ext cx="180000" cy="180000"/>
          </a:xfrm>
          <a:prstGeom prst="rect">
            <a:avLst/>
          </a:prstGeom>
          <a:solidFill>
            <a:srgbClr val="D70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A4C75733-C0B0-4A0F-A3DF-17E0D3BA5F39}"/>
              </a:ext>
            </a:extLst>
          </p:cNvPr>
          <p:cNvSpPr/>
          <p:nvPr userDrawn="1"/>
        </p:nvSpPr>
        <p:spPr>
          <a:xfrm>
            <a:off x="-180001" y="1260000"/>
            <a:ext cx="180000" cy="180000"/>
          </a:xfrm>
          <a:prstGeom prst="rect">
            <a:avLst/>
          </a:prstGeom>
          <a:solidFill>
            <a:srgbClr val="14A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40C9A648-6B5C-4F27-9648-3C812DB8E90F}"/>
              </a:ext>
            </a:extLst>
          </p:cNvPr>
          <p:cNvSpPr/>
          <p:nvPr userDrawn="1"/>
        </p:nvSpPr>
        <p:spPr>
          <a:xfrm>
            <a:off x="-180000" y="1440000"/>
            <a:ext cx="180000" cy="180000"/>
          </a:xfrm>
          <a:prstGeom prst="rect">
            <a:avLst/>
          </a:prstGeom>
          <a:solidFill>
            <a:srgbClr val="FF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500" dirty="0">
              <a:latin typeface="Arial Narrow" panose="020B060602020203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D33E63E-BC24-4598-AA18-19E100363F85}"/>
              </a:ext>
            </a:extLst>
          </p:cNvPr>
          <p:cNvSpPr/>
          <p:nvPr userDrawn="1"/>
        </p:nvSpPr>
        <p:spPr>
          <a:xfrm>
            <a:off x="-180000" y="1620000"/>
            <a:ext cx="180000" cy="180000"/>
          </a:xfrm>
          <a:prstGeom prst="rect">
            <a:avLst/>
          </a:prstGeom>
          <a:solidFill>
            <a:srgbClr val="9B1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500" dirty="0">
              <a:latin typeface="Arial Narrow" panose="020B0606020202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5538AA-6E95-4F0E-8690-8909FA5A540D}"/>
              </a:ext>
            </a:extLst>
          </p:cNvPr>
          <p:cNvSpPr txBox="1"/>
          <p:nvPr userDrawn="1"/>
        </p:nvSpPr>
        <p:spPr>
          <a:xfrm>
            <a:off x="-395818" y="23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ru-RU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#323232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9F580E5-CD3F-4DA2-A4D7-4DED69987E3F}"/>
              </a:ext>
            </a:extLst>
          </p:cNvPr>
          <p:cNvSpPr txBox="1"/>
          <p:nvPr userDrawn="1"/>
        </p:nvSpPr>
        <p:spPr>
          <a:xfrm>
            <a:off x="-395818" y="41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ru-RU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#828282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7515EAA-141A-47E2-BC13-086A9B2A01E4}"/>
              </a:ext>
            </a:extLst>
          </p:cNvPr>
          <p:cNvSpPr txBox="1"/>
          <p:nvPr userDrawn="1"/>
        </p:nvSpPr>
        <p:spPr>
          <a:xfrm>
            <a:off x="-395818" y="591528"/>
            <a:ext cx="192360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#dcdcdc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EFB010E-EB1D-4861-8FEF-FA0460C017DF}"/>
              </a:ext>
            </a:extLst>
          </p:cNvPr>
          <p:cNvSpPr txBox="1"/>
          <p:nvPr userDrawn="1"/>
        </p:nvSpPr>
        <p:spPr>
          <a:xfrm>
            <a:off x="-395818" y="77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#eb5000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B48DB90-D1AE-41E3-BFDC-66020A3645F8}"/>
              </a:ext>
            </a:extLst>
          </p:cNvPr>
          <p:cNvSpPr txBox="1"/>
          <p:nvPr userDrawn="1"/>
        </p:nvSpPr>
        <p:spPr>
          <a:xfrm>
            <a:off x="-395818" y="95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ru-RU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#192364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E54DD60-D649-4849-B918-6E0F34E91A06}"/>
              </a:ext>
            </a:extLst>
          </p:cNvPr>
          <p:cNvSpPr txBox="1"/>
          <p:nvPr userDrawn="1"/>
        </p:nvSpPr>
        <p:spPr>
          <a:xfrm>
            <a:off x="-395818" y="113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#d70541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93E3E19-8F02-424B-B7A6-E844886A7344}"/>
              </a:ext>
            </a:extLst>
          </p:cNvPr>
          <p:cNvSpPr txBox="1"/>
          <p:nvPr userDrawn="1"/>
        </p:nvSpPr>
        <p:spPr>
          <a:xfrm>
            <a:off x="-395818" y="1311528"/>
            <a:ext cx="198772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#14a5c3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E784E93-946D-4D0C-8EB7-D159348E062A}"/>
              </a:ext>
            </a:extLst>
          </p:cNvPr>
          <p:cNvSpPr txBox="1"/>
          <p:nvPr userDrawn="1"/>
        </p:nvSpPr>
        <p:spPr>
          <a:xfrm>
            <a:off x="-395818" y="149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" dirty="0">
                <a:solidFill>
                  <a:schemeClr val="tx1"/>
                </a:solidFill>
                <a:latin typeface="Arial Narrow" panose="020B0606020202030204" pitchFamily="34" charset="0"/>
              </a:rPr>
              <a:t>#</a:t>
            </a:r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#ffb400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B3F0334-95A9-49EF-9F4B-9A29CB6CA972}"/>
              </a:ext>
            </a:extLst>
          </p:cNvPr>
          <p:cNvSpPr txBox="1"/>
          <p:nvPr userDrawn="1"/>
        </p:nvSpPr>
        <p:spPr>
          <a:xfrm>
            <a:off x="-395818" y="167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en-US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#9b1469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4A4B95E-CD87-4B77-8B61-026E78AF235D}"/>
              </a:ext>
            </a:extLst>
          </p:cNvPr>
          <p:cNvSpPr txBox="1"/>
          <p:nvPr userDrawn="1"/>
        </p:nvSpPr>
        <p:spPr>
          <a:xfrm>
            <a:off x="-395818" y="51528"/>
            <a:ext cx="201978" cy="76944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/>
          <a:p>
            <a:pPr algn="l" fontAlgn="b"/>
            <a:r>
              <a:rPr lang="ru-RU" sz="500" b="0" i="0" u="none" strike="noStrike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#007378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C7B2657-12FF-5EB5-9F28-6B3A2C774F38}"/>
              </a:ext>
            </a:extLst>
          </p:cNvPr>
          <p:cNvCxnSpPr>
            <a:cxnSpLocks/>
          </p:cNvCxnSpPr>
          <p:nvPr userDrawn="1"/>
        </p:nvCxnSpPr>
        <p:spPr>
          <a:xfrm>
            <a:off x="2664619" y="4000500"/>
            <a:ext cx="773668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353F4AB-B579-1690-AA0A-804FBD835F9E}"/>
              </a:ext>
            </a:extLst>
          </p:cNvPr>
          <p:cNvCxnSpPr>
            <a:cxnSpLocks/>
          </p:cNvCxnSpPr>
          <p:nvPr userDrawn="1"/>
        </p:nvCxnSpPr>
        <p:spPr>
          <a:xfrm flipV="1">
            <a:off x="2664619" y="5418000"/>
            <a:ext cx="0" cy="2917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60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1042782" rtl="0" eaLnBrk="1" latinLnBrk="0" hangingPunct="1">
        <a:lnSpc>
          <a:spcPct val="90000"/>
        </a:lnSpc>
        <a:spcBef>
          <a:spcPct val="0"/>
        </a:spcBef>
        <a:buNone/>
        <a:defRPr sz="50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0695" indent="-260695" algn="l" defTabSz="1042782" rtl="0" eaLnBrk="1" latinLnBrk="0" hangingPunct="1">
        <a:lnSpc>
          <a:spcPct val="90000"/>
        </a:lnSpc>
        <a:spcBef>
          <a:spcPts val="1140"/>
        </a:spcBef>
        <a:buFont typeface="Arial" panose="020B0604020202020204" pitchFamily="34" charset="0"/>
        <a:buChar char="•"/>
        <a:defRPr sz="3193" kern="1200">
          <a:solidFill>
            <a:schemeClr val="tx1"/>
          </a:solidFill>
          <a:latin typeface="+mn-lt"/>
          <a:ea typeface="+mn-ea"/>
          <a:cs typeface="+mn-cs"/>
        </a:defRPr>
      </a:lvl1pPr>
      <a:lvl2pPr marL="782086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737" kern="1200">
          <a:solidFill>
            <a:schemeClr val="tx1"/>
          </a:solidFill>
          <a:latin typeface="+mn-lt"/>
          <a:ea typeface="+mn-ea"/>
          <a:cs typeface="+mn-cs"/>
        </a:defRPr>
      </a:lvl2pPr>
      <a:lvl3pPr marL="1303477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281" kern="1200">
          <a:solidFill>
            <a:schemeClr val="tx1"/>
          </a:solidFill>
          <a:latin typeface="+mn-lt"/>
          <a:ea typeface="+mn-ea"/>
          <a:cs typeface="+mn-cs"/>
        </a:defRPr>
      </a:lvl3pPr>
      <a:lvl4pPr marL="1824868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346259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867650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389041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910432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431822" indent="-260695" algn="l" defTabSz="1042782" rtl="0" eaLnBrk="1" latinLnBrk="0" hangingPunct="1">
        <a:lnSpc>
          <a:spcPct val="90000"/>
        </a:lnSpc>
        <a:spcBef>
          <a:spcPts val="570"/>
        </a:spcBef>
        <a:buFont typeface="Arial" panose="020B0604020202020204" pitchFamily="34" charset="0"/>
        <a:buChar char="•"/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1pPr>
      <a:lvl2pPr marL="521391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2pPr>
      <a:lvl3pPr marL="1042782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3pPr>
      <a:lvl4pPr marL="1564173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4pPr>
      <a:lvl5pPr marL="2085564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5pPr>
      <a:lvl6pPr marL="2606954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6pPr>
      <a:lvl7pPr marL="3128345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7pPr>
      <a:lvl8pPr marL="3649736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8pPr>
      <a:lvl9pPr marL="4171127" algn="l" defTabSz="1042782" rtl="0" eaLnBrk="1" latinLnBrk="0" hangingPunct="1">
        <a:defRPr sz="20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older 2">
            <a:extLst>
              <a:ext uri="{FF2B5EF4-FFF2-40B4-BE49-F238E27FC236}">
                <a16:creationId xmlns:a16="http://schemas.microsoft.com/office/drawing/2014/main" id="{76C7904B-0851-424C-B93A-6FBFE336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87" y="65211"/>
            <a:ext cx="10839821" cy="512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D4107675-AE80-0340-87AB-61AF2489F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9316" y="1357381"/>
            <a:ext cx="90007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RU" dirty="0"/>
          </a:p>
        </p:txBody>
      </p:sp>
      <p:sp>
        <p:nvSpPr>
          <p:cNvPr id="18" name="Holder 4">
            <a:extLst>
              <a:ext uri="{FF2B5EF4-FFF2-40B4-BE49-F238E27FC236}">
                <a16:creationId xmlns:a16="http://schemas.microsoft.com/office/drawing/2014/main" id="{4803C34F-311C-C444-B126-ABB9F642D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0131" y="6449941"/>
            <a:ext cx="1313384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"/>
                <a:cs typeface="Arial"/>
              </a:defRPr>
            </a:lvl1pPr>
          </a:lstStyle>
          <a:p>
            <a:endParaRPr lang="en-RU"/>
          </a:p>
        </p:txBody>
      </p:sp>
      <p:sp>
        <p:nvSpPr>
          <p:cNvPr id="19" name="Holder 5">
            <a:extLst>
              <a:ext uri="{FF2B5EF4-FFF2-40B4-BE49-F238E27FC236}">
                <a16:creationId xmlns:a16="http://schemas.microsoft.com/office/drawing/2014/main" id="{DA13F7C5-D22D-1A4C-8A7A-1483BDA452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1912" y="6449941"/>
            <a:ext cx="1375679" cy="157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26" b="0" i="0">
                <a:solidFill>
                  <a:srgbClr val="828282"/>
                </a:solidFill>
                <a:latin typeface="Arial"/>
                <a:cs typeface="Arial"/>
              </a:defRPr>
            </a:lvl1pPr>
          </a:lstStyle>
          <a:p>
            <a:fld id="{342D7B11-853B-6C40-8A3D-27FC15B5A47F}" type="datetimeFigureOut">
              <a:rPr lang="en-RU" smtClean="0"/>
              <a:t>5/26/25</a:t>
            </a:fld>
            <a:endParaRPr lang="en-RU"/>
          </a:p>
        </p:txBody>
      </p:sp>
      <p:sp>
        <p:nvSpPr>
          <p:cNvPr id="20" name="Holder 6">
            <a:extLst>
              <a:ext uri="{FF2B5EF4-FFF2-40B4-BE49-F238E27FC236}">
                <a16:creationId xmlns:a16="http://schemas.microsoft.com/office/drawing/2014/main" id="{B12B8474-52E6-6C46-9FB7-868625E40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4189" y="6449940"/>
            <a:ext cx="432707" cy="228751"/>
          </a:xfrm>
          <a:prstGeom prst="rect">
            <a:avLst/>
          </a:prstGeom>
        </p:spPr>
        <p:txBody>
          <a:bodyPr lIns="0" tIns="0" rIns="0" bIns="0"/>
          <a:lstStyle>
            <a:lvl1pPr>
              <a:defRPr sz="1483" b="0" i="0">
                <a:solidFill>
                  <a:srgbClr val="828282"/>
                </a:solidFill>
                <a:latin typeface="Arial"/>
                <a:cs typeface="Arial"/>
              </a:defRPr>
            </a:lvl1pPr>
          </a:lstStyle>
          <a:p>
            <a:fld id="{525A4689-B8A0-CC4F-849B-F70BD165C374}" type="slidenum">
              <a:rPr lang="en-RU" smtClean="0"/>
              <a:t>‹#›</a:t>
            </a:fld>
            <a:endParaRPr lang="en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4D60E85-7CF8-5AB0-447E-BF648266439E}"/>
              </a:ext>
            </a:extLst>
          </p:cNvPr>
          <p:cNvCxnSpPr/>
          <p:nvPr userDrawn="1"/>
        </p:nvCxnSpPr>
        <p:spPr>
          <a:xfrm>
            <a:off x="478631" y="642870"/>
            <a:ext cx="10868377" cy="0"/>
          </a:xfrm>
          <a:prstGeom prst="line">
            <a:avLst/>
          </a:prstGeom>
          <a:ln>
            <a:solidFill>
              <a:srgbClr val="1923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5139FB2-9D2F-2B90-6098-DE23615A35D1}"/>
              </a:ext>
            </a:extLst>
          </p:cNvPr>
          <p:cNvSpPr/>
          <p:nvPr userDrawn="1"/>
        </p:nvSpPr>
        <p:spPr>
          <a:xfrm>
            <a:off x="114301" y="0"/>
            <a:ext cx="92868" cy="642870"/>
          </a:xfrm>
          <a:prstGeom prst="rect">
            <a:avLst/>
          </a:prstGeom>
          <a:solidFill>
            <a:srgbClr val="19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6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37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737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3.svg"/><Relationship Id="rId7" Type="http://schemas.openxmlformats.org/officeDocument/2006/relationships/image" Target="../media/image16.sv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077E4-B3D4-2C4D-AA4C-019AA0E13D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9470" y="3295535"/>
            <a:ext cx="8262608" cy="7219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Montserrat" pitchFamily="2" charset="0"/>
              </a:rPr>
              <a:t>Разработка мастер-планов развития прилегающих территорий как драйвер развития локальной экономики</a:t>
            </a:r>
            <a:endParaRPr lang="en-RU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7F31F2-9C34-43B8-9768-9DDFDE5D6F51}"/>
              </a:ext>
            </a:extLst>
          </p:cNvPr>
          <p:cNvSpPr txBox="1">
            <a:spLocks/>
          </p:cNvSpPr>
          <p:nvPr/>
        </p:nvSpPr>
        <p:spPr>
          <a:xfrm>
            <a:off x="2639470" y="5425182"/>
            <a:ext cx="1603918" cy="289817"/>
          </a:xfrm>
          <a:prstGeom prst="rect">
            <a:avLst/>
          </a:prstGeom>
        </p:spPr>
        <p:txBody>
          <a:bodyPr/>
          <a:lstStyle>
            <a:lvl1pPr algn="l" defTabSz="10427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53556E6-E3DA-4D11-ACB7-7A32B1120C9F}" type="datetime1">
              <a:rPr lang="ru-RU" sz="1400" smtClean="0">
                <a:latin typeface="Montserrat" pitchFamily="2" charset="0"/>
              </a:rPr>
              <a:t>26.05.2025</a:t>
            </a:fld>
            <a:endParaRPr lang="en-RU" sz="1400" dirty="0">
              <a:latin typeface="Montserrat" pitchFamily="2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4D0E8DE-D4E5-A600-BCAC-5F254BE27F6C}"/>
              </a:ext>
            </a:extLst>
          </p:cNvPr>
          <p:cNvPicPr>
            <a:picLocks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2"/>
          <a:stretch/>
        </p:blipFill>
        <p:spPr>
          <a:xfrm>
            <a:off x="159055" y="127727"/>
            <a:ext cx="4390641" cy="248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2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3A0AD-C3D1-B8A1-8498-A0F9F982C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7B789DA-4B27-E555-6E2E-959B545B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9" y="294774"/>
            <a:ext cx="11646529" cy="249299"/>
          </a:xfrm>
        </p:spPr>
        <p:txBody>
          <a:bodyPr/>
          <a:lstStyle/>
          <a:p>
            <a:r>
              <a:rPr lang="ru-RU" sz="1800" b="1" dirty="0">
                <a:solidFill>
                  <a:srgbClr val="192364"/>
                </a:solidFill>
                <a:latin typeface="Montserrat" pitchFamily="2" charset="0"/>
              </a:rPr>
              <a:t>Виды прилегающих территорий около транспортных артерий</a:t>
            </a:r>
          </a:p>
        </p:txBody>
      </p:sp>
      <p:sp>
        <p:nvSpPr>
          <p:cNvPr id="36" name="Номер слайда 4">
            <a:extLst>
              <a:ext uri="{FF2B5EF4-FFF2-40B4-BE49-F238E27FC236}">
                <a16:creationId xmlns:a16="http://schemas.microsoft.com/office/drawing/2014/main" id="{89A4D12F-FA31-3BC2-6F08-BAA27B63E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4689-B8A0-CC4F-849B-F70BD165C374}" type="slidenum">
              <a:rPr lang="x-none" smtClean="0"/>
              <a:pPr/>
              <a:t>2</a:t>
            </a:fld>
            <a:endParaRPr lang="x-none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0268687-62E1-7BBF-C2C0-5F4130CD53C2}"/>
              </a:ext>
            </a:extLst>
          </p:cNvPr>
          <p:cNvSpPr/>
          <p:nvPr/>
        </p:nvSpPr>
        <p:spPr>
          <a:xfrm>
            <a:off x="9039064" y="4592543"/>
            <a:ext cx="3152936" cy="1800336"/>
          </a:xfrm>
          <a:prstGeom prst="rect">
            <a:avLst/>
          </a:prstGeom>
          <a:solidFill>
            <a:srgbClr val="E3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E4E3AE7-A559-6FEC-B170-F07A5B711582}"/>
              </a:ext>
            </a:extLst>
          </p:cNvPr>
          <p:cNvCxnSpPr>
            <a:cxnSpLocks/>
          </p:cNvCxnSpPr>
          <p:nvPr/>
        </p:nvCxnSpPr>
        <p:spPr>
          <a:xfrm flipV="1">
            <a:off x="789484" y="4347524"/>
            <a:ext cx="106200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A217CCB-46DD-A1D4-3BDB-AA968185B909}"/>
              </a:ext>
            </a:extLst>
          </p:cNvPr>
          <p:cNvSpPr txBox="1"/>
          <p:nvPr/>
        </p:nvSpPr>
        <p:spPr>
          <a:xfrm>
            <a:off x="685164" y="4432019"/>
            <a:ext cx="3823302" cy="1872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buNone/>
            </a:pPr>
            <a:r>
              <a:rPr lang="ru-RU" sz="1200" b="1" kern="100" dirty="0">
                <a:solidFill>
                  <a:srgbClr val="192364"/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Снижение затрат</a:t>
            </a:r>
          </a:p>
          <a:p>
            <a:pPr>
              <a:spcAft>
                <a:spcPts val="400"/>
              </a:spcAft>
              <a:buNone/>
            </a:pPr>
            <a:r>
              <a:rPr lang="ru-RU" sz="105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Предотвращение перестройки сопутствующей инфраструктуры (дороги, коммуникации)</a:t>
            </a:r>
          </a:p>
          <a:p>
            <a:pPr>
              <a:spcAft>
                <a:spcPts val="400"/>
              </a:spcAft>
              <a:buNone/>
            </a:pPr>
            <a:r>
              <a:rPr lang="ru-RU" sz="1200" b="1" kern="100" dirty="0">
                <a:solidFill>
                  <a:srgbClr val="192364"/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Привлечение инвесторов</a:t>
            </a:r>
          </a:p>
          <a:p>
            <a:pPr>
              <a:spcAft>
                <a:spcPts val="400"/>
              </a:spcAft>
              <a:buNone/>
            </a:pPr>
            <a:r>
              <a:rPr lang="ru-RU" sz="105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Снижение рисков для бизнеса</a:t>
            </a:r>
            <a:r>
              <a:rPr lang="en-US" sz="1050" kern="100" dirty="0"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050" kern="100" dirty="0"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и привлечение частных инвестиций на ранних этапах</a:t>
            </a:r>
            <a:endParaRPr lang="ru-RU" sz="1050" kern="100" dirty="0">
              <a:effectLst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00"/>
              </a:spcAft>
              <a:buNone/>
            </a:pPr>
            <a:r>
              <a:rPr lang="ru-RU" sz="1200" b="1" kern="100" dirty="0">
                <a:solidFill>
                  <a:srgbClr val="192364"/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Контроль застройки</a:t>
            </a:r>
          </a:p>
          <a:p>
            <a:pPr>
              <a:spcAft>
                <a:spcPts val="400"/>
              </a:spcAft>
              <a:buNone/>
            </a:pPr>
            <a:r>
              <a:rPr lang="ru-RU" sz="1050" kern="100" dirty="0"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Ликвидация риска </a:t>
            </a:r>
            <a:r>
              <a:rPr lang="ru-RU" sz="105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хаотичной застройки и ухудшения внутренней транспортной доступности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D3FE2-81A7-66A7-6A4D-6FBF533BA3B0}"/>
              </a:ext>
            </a:extLst>
          </p:cNvPr>
          <p:cNvSpPr txBox="1"/>
          <p:nvPr/>
        </p:nvSpPr>
        <p:spPr>
          <a:xfrm>
            <a:off x="4583772" y="4432019"/>
            <a:ext cx="4455292" cy="18723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U"/>
            </a:defPPr>
            <a:lvl1pPr>
              <a:lnSpc>
                <a:spcPct val="115000"/>
              </a:lnSpc>
              <a:spcAft>
                <a:spcPts val="800"/>
              </a:spcAft>
              <a:buNone/>
              <a:defRPr sz="1100" kern="100">
                <a:effectLst/>
                <a:latin typeface="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sz="1200" b="1" dirty="0">
                <a:solidFill>
                  <a:srgbClr val="192364"/>
                </a:solidFill>
                <a:latin typeface="Montserrat" pitchFamily="2" charset="0"/>
              </a:rPr>
              <a:t>Подготовка нормативно-правовой базы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sz="1050" dirty="0">
                <a:latin typeface="Montserrat" pitchFamily="2" charset="0"/>
              </a:rPr>
              <a:t>Синхронизация и согласования с документами территориального планирования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sz="1200" b="1" dirty="0">
                <a:solidFill>
                  <a:srgbClr val="192364"/>
                </a:solidFill>
                <a:latin typeface="Montserrat" pitchFamily="2" charset="0"/>
              </a:rPr>
              <a:t>Социальная инфраструктура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sz="1050" dirty="0">
                <a:latin typeface="Montserrat" pitchFamily="2" charset="0"/>
              </a:rPr>
              <a:t>Школы, поликлиники и парки проектируются параллельно с основной инфраструктурой ==</a:t>
            </a:r>
            <a:r>
              <a:rPr lang="en-US" sz="1050" dirty="0">
                <a:latin typeface="Montserrat" pitchFamily="2" charset="0"/>
              </a:rPr>
              <a:t>&gt; </a:t>
            </a:r>
            <a:r>
              <a:rPr lang="ru-RU" sz="1050" dirty="0">
                <a:latin typeface="Montserrat" pitchFamily="2" charset="0"/>
              </a:rPr>
              <a:t>нет дефицита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sz="1200" b="1" dirty="0">
                <a:solidFill>
                  <a:srgbClr val="192364"/>
                </a:solidFill>
                <a:latin typeface="Montserrat" pitchFamily="2" charset="0"/>
              </a:rPr>
              <a:t>Максимизация эффекта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ru-RU" sz="1050" dirty="0">
                <a:latin typeface="Montserrat" pitchFamily="2" charset="0"/>
              </a:rPr>
              <a:t>Выбор наиболее эффективных альтернатив для проектов из имеющихся для максимальной отдачи от земли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80438E-F3E3-D3BD-DD10-522DAA53D810}"/>
              </a:ext>
            </a:extLst>
          </p:cNvPr>
          <p:cNvSpPr txBox="1"/>
          <p:nvPr/>
        </p:nvSpPr>
        <p:spPr>
          <a:xfrm>
            <a:off x="9114373" y="4728399"/>
            <a:ext cx="2820328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ru-RU" sz="1800" b="1" dirty="0">
                <a:solidFill>
                  <a:srgbClr val="192364"/>
                </a:solidFill>
                <a:latin typeface="Montserrat" pitchFamily="2" charset="0"/>
              </a:rPr>
              <a:t>Своевременное планирование</a:t>
            </a:r>
          </a:p>
          <a:p>
            <a:pPr>
              <a:spcAft>
                <a:spcPts val="200"/>
              </a:spcAft>
            </a:pPr>
            <a:r>
              <a:rPr lang="ru-RU" sz="1800" b="1" dirty="0">
                <a:solidFill>
                  <a:srgbClr val="192364"/>
                </a:solidFill>
                <a:latin typeface="Montserrat" pitchFamily="2" charset="0"/>
              </a:rPr>
              <a:t>= </a:t>
            </a:r>
          </a:p>
          <a:p>
            <a:pPr>
              <a:spcAft>
                <a:spcPts val="200"/>
              </a:spcAft>
            </a:pPr>
            <a:r>
              <a:rPr lang="ru-RU" sz="1800" b="1" dirty="0">
                <a:solidFill>
                  <a:srgbClr val="192364"/>
                </a:solidFill>
                <a:latin typeface="Montserrat" pitchFamily="2" charset="0"/>
              </a:rPr>
              <a:t>Дешевле, быстрее, меньше рисков</a:t>
            </a:r>
            <a:endParaRPr lang="ru-RU" dirty="0">
              <a:latin typeface="Montserrat" pitchFamily="2" charset="0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4F28594E-8D62-CEC0-81C8-7E1FCC2157C4}"/>
              </a:ext>
            </a:extLst>
          </p:cNvPr>
          <p:cNvSpPr txBox="1">
            <a:spLocks/>
          </p:cNvSpPr>
          <p:nvPr/>
        </p:nvSpPr>
        <p:spPr>
          <a:xfrm>
            <a:off x="789484" y="4061772"/>
            <a:ext cx="10979005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0" i="0" kern="1200">
                <a:solidFill>
                  <a:srgbClr val="007378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1800" b="1" dirty="0">
                <a:solidFill>
                  <a:srgbClr val="192364"/>
                </a:solidFill>
                <a:latin typeface="Montserrat" pitchFamily="2" charset="0"/>
              </a:rPr>
              <a:t>Зачем заблаговременно планировать развитие прилегающих территорий?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385F524-8FC7-30F1-03E8-F67FB0CFB5ED}"/>
              </a:ext>
            </a:extLst>
          </p:cNvPr>
          <p:cNvGrpSpPr>
            <a:grpSpLocks noChangeAspect="1"/>
          </p:cNvGrpSpPr>
          <p:nvPr/>
        </p:nvGrpSpPr>
        <p:grpSpPr>
          <a:xfrm>
            <a:off x="821829" y="993799"/>
            <a:ext cx="3595343" cy="2700000"/>
            <a:chOff x="1506326" y="2203484"/>
            <a:chExt cx="3866989" cy="2903999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853A32FB-2184-E77B-510A-140E24F1BDFF}"/>
                </a:ext>
              </a:extLst>
            </p:cNvPr>
            <p:cNvGrpSpPr/>
            <p:nvPr/>
          </p:nvGrpSpPr>
          <p:grpSpPr>
            <a:xfrm>
              <a:off x="1506326" y="2203484"/>
              <a:ext cx="3435338" cy="2903999"/>
              <a:chOff x="4116000" y="1449000"/>
              <a:chExt cx="4714358" cy="3960000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76269F27-3B90-94D2-C2BE-FC3DC4E08137}"/>
                  </a:ext>
                </a:extLst>
              </p:cNvPr>
              <p:cNvSpPr/>
              <p:nvPr/>
            </p:nvSpPr>
            <p:spPr>
              <a:xfrm>
                <a:off x="5466000" y="2799000"/>
                <a:ext cx="1260000" cy="1260000"/>
              </a:xfrm>
              <a:prstGeom prst="ellipse">
                <a:avLst/>
              </a:prstGeom>
              <a:solidFill>
                <a:srgbClr val="9B146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Montserrat" pitchFamily="2" charset="0"/>
                </a:endParaRPr>
              </a:p>
            </p:txBody>
          </p:sp>
          <p:sp>
            <p:nvSpPr>
              <p:cNvPr id="21" name="Кольцо 20">
                <a:extLst>
                  <a:ext uri="{FF2B5EF4-FFF2-40B4-BE49-F238E27FC236}">
                    <a16:creationId xmlns:a16="http://schemas.microsoft.com/office/drawing/2014/main" id="{7D2D9173-C484-8110-8501-41E3FEE02329}"/>
                  </a:ext>
                </a:extLst>
              </p:cNvPr>
              <p:cNvSpPr/>
              <p:nvPr/>
            </p:nvSpPr>
            <p:spPr>
              <a:xfrm>
                <a:off x="4836000" y="2169000"/>
                <a:ext cx="2520000" cy="2520000"/>
              </a:xfrm>
              <a:prstGeom prst="donut">
                <a:avLst>
                  <a:gd name="adj" fmla="val 17043"/>
                </a:avLst>
              </a:prstGeom>
              <a:solidFill>
                <a:srgbClr val="FFB4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Montserrat" pitchFamily="2" charset="0"/>
                </a:endParaRPr>
              </a:p>
            </p:txBody>
          </p:sp>
          <p:sp>
            <p:nvSpPr>
              <p:cNvPr id="22" name="Кольцо 21">
                <a:extLst>
                  <a:ext uri="{FF2B5EF4-FFF2-40B4-BE49-F238E27FC236}">
                    <a16:creationId xmlns:a16="http://schemas.microsoft.com/office/drawing/2014/main" id="{F87867CD-2A6A-D9D4-B449-59CD3E05CBA1}"/>
                  </a:ext>
                </a:extLst>
              </p:cNvPr>
              <p:cNvSpPr/>
              <p:nvPr/>
            </p:nvSpPr>
            <p:spPr>
              <a:xfrm>
                <a:off x="4116000" y="1449000"/>
                <a:ext cx="3960000" cy="3960000"/>
              </a:xfrm>
              <a:prstGeom prst="donut">
                <a:avLst>
                  <a:gd name="adj" fmla="val 12789"/>
                </a:avLst>
              </a:prstGeom>
              <a:solidFill>
                <a:srgbClr val="14A5C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Montserrat" pitchFamily="2" charset="0"/>
                </a:endParaRPr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85C5A935-151A-E49E-2BC8-DF09BB976054}"/>
                  </a:ext>
                </a:extLst>
              </p:cNvPr>
              <p:cNvSpPr/>
              <p:nvPr/>
            </p:nvSpPr>
            <p:spPr>
              <a:xfrm>
                <a:off x="6058358" y="1449000"/>
                <a:ext cx="2772000" cy="20519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000" dirty="0">
                  <a:latin typeface="Montserrat" pitchFamily="2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98D423-9BE9-17C3-6CAF-0267F78B17DE}"/>
                </a:ext>
              </a:extLst>
            </p:cNvPr>
            <p:cNvSpPr txBox="1"/>
            <p:nvPr/>
          </p:nvSpPr>
          <p:spPr>
            <a:xfrm>
              <a:off x="2921717" y="3295762"/>
              <a:ext cx="2451598" cy="26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latin typeface="Montserrat" pitchFamily="2" charset="0"/>
                  <a:cs typeface="Arial Narrow" panose="020B0604020202020204" pitchFamily="34" charset="0"/>
                </a:rPr>
                <a:t>Зона у транспортной артерии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C6E04F-D3DB-B638-4034-DC230635A3EB}"/>
                </a:ext>
              </a:extLst>
            </p:cNvPr>
            <p:cNvSpPr txBox="1"/>
            <p:nvPr/>
          </p:nvSpPr>
          <p:spPr>
            <a:xfrm>
              <a:off x="2921717" y="2756221"/>
              <a:ext cx="2123526" cy="273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latin typeface="Montserrat" pitchFamily="2" charset="0"/>
                  <a:cs typeface="Arial Narrow" panose="020B0604020202020204" pitchFamily="34" charset="0"/>
                </a:rPr>
                <a:t>Территории 1-го уровня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6C3041-146A-37E3-7127-AE4614B456FA}"/>
                </a:ext>
              </a:extLst>
            </p:cNvPr>
            <p:cNvSpPr txBox="1"/>
            <p:nvPr/>
          </p:nvSpPr>
          <p:spPr>
            <a:xfrm>
              <a:off x="2932775" y="2261128"/>
              <a:ext cx="2123526" cy="273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latin typeface="Montserrat" pitchFamily="2" charset="0"/>
                  <a:cs typeface="Arial Narrow" panose="020B0604020202020204" pitchFamily="34" charset="0"/>
                </a:rPr>
                <a:t>Территории 2-го уровня</a:t>
              </a:r>
            </a:p>
          </p:txBody>
        </p:sp>
      </p:grpSp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226BF07E-57FE-C97B-BECD-07D442A764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792128"/>
              </p:ext>
            </p:extLst>
          </p:nvPr>
        </p:nvGraphicFramePr>
        <p:xfrm>
          <a:off x="4645091" y="1090025"/>
          <a:ext cx="6725080" cy="26037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4467">
                  <a:extLst>
                    <a:ext uri="{9D8B030D-6E8A-4147-A177-3AD203B41FA5}">
                      <a16:colId xmlns:a16="http://schemas.microsoft.com/office/drawing/2014/main" val="3187576860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456273592"/>
                    </a:ext>
                  </a:extLst>
                </a:gridCol>
                <a:gridCol w="1591294">
                  <a:extLst>
                    <a:ext uri="{9D8B030D-6E8A-4147-A177-3AD203B41FA5}">
                      <a16:colId xmlns:a16="http://schemas.microsoft.com/office/drawing/2014/main" val="2157469128"/>
                    </a:ext>
                  </a:extLst>
                </a:gridCol>
                <a:gridCol w="1905537">
                  <a:extLst>
                    <a:ext uri="{9D8B030D-6E8A-4147-A177-3AD203B41FA5}">
                      <a16:colId xmlns:a16="http://schemas.microsoft.com/office/drawing/2014/main" val="3376549172"/>
                    </a:ext>
                  </a:extLst>
                </a:gridCol>
              </a:tblGrid>
              <a:tr h="640099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Тип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Расстояние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Интенсивность использования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Виды бизнеса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2870433"/>
                  </a:ext>
                </a:extLst>
              </a:tr>
              <a:tr h="683477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Зона непосредственно у транспортной артерии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0-1 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максимальный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МФЗ, ТПУ, АЗС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9082736"/>
                  </a:ext>
                </a:extLst>
              </a:tr>
              <a:tr h="640099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Территории 1-го уровня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1-3 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ТЛЦ, торговля и развлечения, жилье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6109916"/>
                  </a:ext>
                </a:extLst>
              </a:tr>
              <a:tr h="640099"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Территории 2-го уровня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3-5 км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средний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00" dirty="0">
                          <a:solidFill>
                            <a:schemeClr val="tx1"/>
                          </a:solidFill>
                          <a:effectLst/>
                          <a:latin typeface="Montserrat" pitchFamily="2" charset="0"/>
                          <a:cs typeface="Times New Roman" panose="02020603050405020304" pitchFamily="18" charset="0"/>
                        </a:rPr>
                        <a:t>Рекреация, жилье, туризм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1809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106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6817CBE-A2A8-194A-8E29-13202251E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9" y="294774"/>
            <a:ext cx="10940085" cy="249299"/>
          </a:xfrm>
        </p:spPr>
        <p:txBody>
          <a:bodyPr/>
          <a:lstStyle/>
          <a:p>
            <a:r>
              <a:rPr lang="ru-RU" sz="1800" b="1" dirty="0">
                <a:solidFill>
                  <a:srgbClr val="192364"/>
                </a:solidFill>
                <a:latin typeface="Montserrat" pitchFamily="2" charset="0"/>
              </a:rPr>
              <a:t>Пример стратегии развития прилегающих территорий</a:t>
            </a:r>
          </a:p>
        </p:txBody>
      </p:sp>
      <p:sp>
        <p:nvSpPr>
          <p:cNvPr id="36" name="Номер слайда 4">
            <a:extLst>
              <a:ext uri="{FF2B5EF4-FFF2-40B4-BE49-F238E27FC236}">
                <a16:creationId xmlns:a16="http://schemas.microsoft.com/office/drawing/2014/main" id="{16DBD51B-8061-4AD8-9076-EB84B6C09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4689-B8A0-CC4F-849B-F70BD165C374}" type="slidenum">
              <a:rPr lang="x-none" smtClean="0"/>
              <a:pPr/>
              <a:t>3</a:t>
            </a:fld>
            <a:endParaRPr lang="x-none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31A072-FA10-1482-3EA5-289379D355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00" b="2412"/>
          <a:stretch>
            <a:fillRect/>
          </a:stretch>
        </p:blipFill>
        <p:spPr>
          <a:xfrm>
            <a:off x="469399" y="1167798"/>
            <a:ext cx="10940084" cy="28356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88A0DA-107D-95E5-EFBB-CCF25C4A0574}"/>
              </a:ext>
            </a:extLst>
          </p:cNvPr>
          <p:cNvSpPr txBox="1"/>
          <p:nvPr/>
        </p:nvSpPr>
        <p:spPr>
          <a:xfrm>
            <a:off x="386272" y="772082"/>
            <a:ext cx="979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192364"/>
                </a:solidFill>
                <a:latin typeface="Montserrat" pitchFamily="2" charset="0"/>
                <a:cs typeface="Arial Narrow" panose="020B0604020202020204" pitchFamily="34" charset="0"/>
              </a:rPr>
              <a:t>Многофункциональные зоны дорожного сервиса (МФЗ) вдоль автодороги М-12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045D88-E355-916B-147F-CD26B6E90EEB}"/>
              </a:ext>
            </a:extLst>
          </p:cNvPr>
          <p:cNvSpPr txBox="1"/>
          <p:nvPr/>
        </p:nvSpPr>
        <p:spPr>
          <a:xfrm>
            <a:off x="386272" y="4029794"/>
            <a:ext cx="4012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192364"/>
                </a:solidFill>
                <a:latin typeface="Montserrat" pitchFamily="2" charset="0"/>
                <a:cs typeface="Arial Narrow" panose="020B0604020202020204" pitchFamily="34" charset="0"/>
              </a:rPr>
              <a:t>ист. – Государственная компания «Росавтодор»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387548-5734-88B8-D98A-09C235F2B14C}"/>
              </a:ext>
            </a:extLst>
          </p:cNvPr>
          <p:cNvSpPr txBox="1"/>
          <p:nvPr/>
        </p:nvSpPr>
        <p:spPr>
          <a:xfrm>
            <a:off x="386271" y="4550270"/>
            <a:ext cx="49101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ru-RU" sz="2000" b="1" dirty="0">
                <a:solidFill>
                  <a:srgbClr val="192364"/>
                </a:solidFill>
                <a:latin typeface="Montserrat" pitchFamily="2" charset="0"/>
              </a:rPr>
              <a:t>Сегодня целевой вид МФЗ – это не только для «заправиться и перекусить», но и для отдохнуть</a:t>
            </a:r>
            <a:endParaRPr lang="ru-RU" sz="2000" dirty="0">
              <a:latin typeface="Montserra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61930B-2D44-4C6F-02EE-FE363A1CD9CC}"/>
              </a:ext>
            </a:extLst>
          </p:cNvPr>
          <p:cNvSpPr txBox="1"/>
          <p:nvPr/>
        </p:nvSpPr>
        <p:spPr>
          <a:xfrm>
            <a:off x="386273" y="5565933"/>
            <a:ext cx="51120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RU"/>
            </a:defPPr>
            <a:lvl1pPr>
              <a:spcAft>
                <a:spcPts val="200"/>
              </a:spcAft>
              <a:defRPr sz="2400" b="1">
                <a:solidFill>
                  <a:srgbClr val="192364"/>
                </a:solidFill>
              </a:defRPr>
            </a:lvl1pPr>
          </a:lstStyle>
          <a:p>
            <a:r>
              <a:rPr lang="ru-RU" sz="1400" b="0" dirty="0">
                <a:latin typeface="Montserrat" pitchFamily="2" charset="0"/>
              </a:rPr>
              <a:t>Зона отдыха включает детскую игровую площадку, детские клубы, спортивную площадку, летние террасы, площадку для выгула домашних животных, сувенирные и продуктовые магазины, отель и пр.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B85BF3-2F21-A3D8-23B7-007FF2BF4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95" y="4550270"/>
            <a:ext cx="5731188" cy="19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4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71597-809C-F005-ED55-C6742101E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E532179-B23A-5080-EE85-E4DA908A5778}"/>
              </a:ext>
            </a:extLst>
          </p:cNvPr>
          <p:cNvSpPr/>
          <p:nvPr/>
        </p:nvSpPr>
        <p:spPr>
          <a:xfrm>
            <a:off x="497811" y="5846211"/>
            <a:ext cx="2164306" cy="246221"/>
          </a:xfrm>
          <a:prstGeom prst="rect">
            <a:avLst/>
          </a:prstGeom>
          <a:solidFill>
            <a:srgbClr val="E3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05B8B03-1F3C-F61A-5CEF-D0AFD89A8068}"/>
              </a:ext>
            </a:extLst>
          </p:cNvPr>
          <p:cNvSpPr/>
          <p:nvPr/>
        </p:nvSpPr>
        <p:spPr>
          <a:xfrm>
            <a:off x="497811" y="3438647"/>
            <a:ext cx="2164306" cy="246221"/>
          </a:xfrm>
          <a:prstGeom prst="rect">
            <a:avLst/>
          </a:prstGeom>
          <a:solidFill>
            <a:srgbClr val="E3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CFD5051-B1E9-D1F9-37E8-3C1502F952CB}"/>
              </a:ext>
            </a:extLst>
          </p:cNvPr>
          <p:cNvSpPr/>
          <p:nvPr/>
        </p:nvSpPr>
        <p:spPr>
          <a:xfrm>
            <a:off x="2761234" y="5840706"/>
            <a:ext cx="3720822" cy="246221"/>
          </a:xfrm>
          <a:prstGeom prst="rect">
            <a:avLst/>
          </a:prstGeom>
          <a:solidFill>
            <a:srgbClr val="E3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Номер слайда 4">
            <a:extLst>
              <a:ext uri="{FF2B5EF4-FFF2-40B4-BE49-F238E27FC236}">
                <a16:creationId xmlns:a16="http://schemas.microsoft.com/office/drawing/2014/main" id="{A7860A80-9719-D1B0-8F4F-553E77D45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4689-B8A0-CC4F-849B-F70BD165C374}" type="slidenum">
              <a:rPr lang="x-none" smtClean="0"/>
              <a:pPr/>
              <a:t>4</a:t>
            </a:fld>
            <a:endParaRPr lang="x-none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442DF5-2258-3AD6-DB83-4E0A6BDF45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0" y="1401255"/>
            <a:ext cx="2201427" cy="19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27ED1FE-7DC2-0989-B2E5-B1D44099C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54" y="1401255"/>
            <a:ext cx="3811340" cy="44012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179381-C4E3-2658-86B4-1AFF4D5E1C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0" y="3732736"/>
            <a:ext cx="2201427" cy="20557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BC02CA-F8D1-17B5-11DE-58A65D17F8AF}"/>
              </a:ext>
            </a:extLst>
          </p:cNvPr>
          <p:cNvSpPr txBox="1"/>
          <p:nvPr/>
        </p:nvSpPr>
        <p:spPr>
          <a:xfrm>
            <a:off x="423788" y="5856095"/>
            <a:ext cx="203970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rgbClr val="192364"/>
                </a:solidFill>
                <a:effectLst/>
                <a:latin typeface="Montserrat" pitchFamily="2" charset="0"/>
                <a:ea typeface="Calibri" panose="020F0502020204030204" pitchFamily="34" charset="0"/>
              </a:rPr>
              <a:t>Реконструкция трассы М-5</a:t>
            </a:r>
            <a:endParaRPr lang="ru-RU" sz="900" b="1" dirty="0">
              <a:solidFill>
                <a:srgbClr val="192364"/>
              </a:solidFill>
              <a:latin typeface="Montserra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A7E202-2E9A-099D-422E-1441A65120D8}"/>
              </a:ext>
            </a:extLst>
          </p:cNvPr>
          <p:cNvSpPr txBox="1"/>
          <p:nvPr/>
        </p:nvSpPr>
        <p:spPr>
          <a:xfrm>
            <a:off x="2761233" y="5850590"/>
            <a:ext cx="300096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192364"/>
                </a:solidFill>
                <a:effectLst/>
                <a:latin typeface="Montserrat" pitchFamily="2" charset="0"/>
                <a:ea typeface="Calibri" panose="020F0502020204030204" pitchFamily="34" charset="0"/>
              </a:rPr>
              <a:t>Объезд г. Тюмень</a:t>
            </a:r>
            <a:endParaRPr lang="ru-RU" sz="800" b="1" dirty="0">
              <a:solidFill>
                <a:srgbClr val="192364"/>
              </a:solidFill>
              <a:latin typeface="Montserra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6B9B35-048C-DA5A-3189-83F65FAE5E05}"/>
              </a:ext>
            </a:extLst>
          </p:cNvPr>
          <p:cNvSpPr txBox="1"/>
          <p:nvPr/>
        </p:nvSpPr>
        <p:spPr>
          <a:xfrm>
            <a:off x="424822" y="3438647"/>
            <a:ext cx="21267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rgbClr val="192364"/>
                </a:solidFill>
                <a:effectLst/>
                <a:latin typeface="Montserrat" pitchFamily="2" charset="0"/>
                <a:ea typeface="Calibri" panose="020F0502020204030204" pitchFamily="34" charset="0"/>
              </a:rPr>
              <a:t>Северный обход г. Одинцово</a:t>
            </a:r>
            <a:endParaRPr lang="ru-RU" sz="900" b="1" dirty="0">
              <a:solidFill>
                <a:srgbClr val="192364"/>
              </a:solidFill>
              <a:latin typeface="Montserrat" pitchFamily="2" charset="0"/>
            </a:endParaRPr>
          </a:p>
        </p:txBody>
      </p:sp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id="{26ABE713-ADED-0C2D-36FD-F7E083D4DD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120024"/>
              </p:ext>
            </p:extLst>
          </p:nvPr>
        </p:nvGraphicFramePr>
        <p:xfrm>
          <a:off x="6581282" y="1866780"/>
          <a:ext cx="4762654" cy="305219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48668">
                  <a:extLst>
                    <a:ext uri="{9D8B030D-6E8A-4147-A177-3AD203B41FA5}">
                      <a16:colId xmlns:a16="http://schemas.microsoft.com/office/drawing/2014/main" val="400531009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33945698"/>
                    </a:ext>
                  </a:extLst>
                </a:gridCol>
                <a:gridCol w="635079">
                  <a:extLst>
                    <a:ext uri="{9D8B030D-6E8A-4147-A177-3AD203B41FA5}">
                      <a16:colId xmlns:a16="http://schemas.microsoft.com/office/drawing/2014/main" val="2895613336"/>
                    </a:ext>
                  </a:extLst>
                </a:gridCol>
                <a:gridCol w="1459707">
                  <a:extLst>
                    <a:ext uri="{9D8B030D-6E8A-4147-A177-3AD203B41FA5}">
                      <a16:colId xmlns:a16="http://schemas.microsoft.com/office/drawing/2014/main" val="1614741684"/>
                    </a:ext>
                  </a:extLst>
                </a:gridCol>
              </a:tblGrid>
              <a:tr h="46192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</a:rPr>
                        <a:t>Транспортный проект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5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</a:rPr>
                        <a:t>Регион локализации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5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</a:rPr>
                        <a:t>Площадь, тыс. м²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5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effectLst/>
                        </a:rPr>
                        <a:t>Инвестиции в строительство*, млрд руб.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919950"/>
                  </a:ext>
                </a:extLst>
              </a:tr>
              <a:tr h="25902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ЗСД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г. Санкт-Петербург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7 095,5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1 477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2319048"/>
                  </a:ext>
                </a:extLst>
              </a:tr>
              <a:tr h="25902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М11 (15–58 км)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Московская область 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701,9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103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660794"/>
                  </a:ext>
                </a:extLst>
              </a:tr>
              <a:tr h="25902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Обход Пятигорска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Ставропольский край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1 26,9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697307"/>
                  </a:ext>
                </a:extLst>
              </a:tr>
              <a:tr h="25902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Обход Сочи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Краснодарский край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3 38,2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38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3300"/>
                  </a:ext>
                </a:extLst>
              </a:tr>
              <a:tr h="25902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Объездная Тюмени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Тюменская область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5 850,2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517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587515"/>
                  </a:ext>
                </a:extLst>
              </a:tr>
              <a:tr h="25902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Расширение А-295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Республика Татарстан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1 092,9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125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150337"/>
                  </a:ext>
                </a:extLst>
              </a:tr>
              <a:tr h="25902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Расширение М-5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Московская область 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4 037,9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590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947011"/>
                  </a:ext>
                </a:extLst>
              </a:tr>
              <a:tr h="25902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Расширение М-8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Московская область 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2 230,1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326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761310"/>
                  </a:ext>
                </a:extLst>
              </a:tr>
              <a:tr h="25902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Русский мост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Приморский край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812,2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115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507792"/>
                  </a:ext>
                </a:extLst>
              </a:tr>
              <a:tr h="259027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>
                          <a:effectLst/>
                        </a:rPr>
                        <a:t>Северный обход Одинцова</a:t>
                      </a:r>
                      <a:endParaRPr lang="ru-RU" sz="90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Московская область 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3 905,8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ru-RU" sz="900" dirty="0">
                          <a:effectLst/>
                        </a:rPr>
                        <a:t>571</a:t>
                      </a:r>
                      <a:endParaRPr lang="ru-RU" sz="900" dirty="0">
                        <a:effectLst/>
                        <a:latin typeface="Montserra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3849159"/>
                  </a:ext>
                </a:extLst>
              </a:tr>
            </a:tbl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2A98761-7A1A-7C91-FD77-D0637226F8C6}"/>
              </a:ext>
            </a:extLst>
          </p:cNvPr>
          <p:cNvSpPr/>
          <p:nvPr/>
        </p:nvSpPr>
        <p:spPr>
          <a:xfrm>
            <a:off x="6581282" y="1442716"/>
            <a:ext cx="4762653" cy="328268"/>
          </a:xfrm>
          <a:prstGeom prst="rect">
            <a:avLst/>
          </a:prstGeom>
          <a:solidFill>
            <a:srgbClr val="E3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EB6621-BDF0-52D0-9972-BD80CDCCE44C}"/>
              </a:ext>
            </a:extLst>
          </p:cNvPr>
          <p:cNvSpPr txBox="1"/>
          <p:nvPr/>
        </p:nvSpPr>
        <p:spPr>
          <a:xfrm>
            <a:off x="6543131" y="1505984"/>
            <a:ext cx="4661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rgbClr val="192364"/>
                </a:solidFill>
                <a:effectLst/>
                <a:latin typeface="Montserrat" pitchFamily="2" charset="0"/>
                <a:ea typeface="Calibri" panose="020F0502020204030204" pitchFamily="34" charset="0"/>
              </a:rPr>
              <a:t>Объемы ввода нового жилья при реализации транспортных проектов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D73E23-D0AD-1659-56C0-A9FBE4E6E2E8}"/>
              </a:ext>
            </a:extLst>
          </p:cNvPr>
          <p:cNvSpPr txBox="1"/>
          <p:nvPr/>
        </p:nvSpPr>
        <p:spPr>
          <a:xfrm>
            <a:off x="6581283" y="5642055"/>
            <a:ext cx="5610717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192364"/>
                </a:solidFill>
                <a:latin typeface="Montserrat" pitchFamily="2" charset="0"/>
              </a:rPr>
              <a:t>нового жилья </a:t>
            </a:r>
            <a:r>
              <a:rPr lang="ru-RU" sz="1400" dirty="0">
                <a:solidFill>
                  <a:srgbClr val="192364"/>
                </a:solidFill>
                <a:latin typeface="Montserrat" pitchFamily="2" charset="0"/>
              </a:rPr>
              <a:t>вводилось из расчета на 1 км автодороги </a:t>
            </a:r>
          </a:p>
          <a:p>
            <a:r>
              <a:rPr lang="ru-RU" sz="1050" dirty="0">
                <a:solidFill>
                  <a:srgbClr val="192364"/>
                </a:solidFill>
                <a:latin typeface="Montserrat" pitchFamily="2" charset="0"/>
              </a:rPr>
              <a:t>(по проанализированным проектам в первые годы по окончанию </a:t>
            </a:r>
            <a:r>
              <a:rPr lang="ru-RU" sz="1050" dirty="0" err="1">
                <a:solidFill>
                  <a:srgbClr val="192364"/>
                </a:solidFill>
                <a:latin typeface="Montserrat" pitchFamily="2" charset="0"/>
              </a:rPr>
              <a:t>стр-ва</a:t>
            </a:r>
            <a:r>
              <a:rPr lang="ru-RU" sz="1050" dirty="0">
                <a:solidFill>
                  <a:srgbClr val="192364"/>
                </a:solidFill>
                <a:latin typeface="Montserrat" pitchFamily="2" charset="0"/>
              </a:rPr>
              <a:t>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DD21FE-0428-E32D-FB3E-5E2EA19E6D1C}"/>
              </a:ext>
            </a:extLst>
          </p:cNvPr>
          <p:cNvSpPr txBox="1"/>
          <p:nvPr/>
        </p:nvSpPr>
        <p:spPr>
          <a:xfrm>
            <a:off x="6546446" y="5035309"/>
            <a:ext cx="1398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192364"/>
                </a:solidFill>
                <a:latin typeface="Montserrat" pitchFamily="2" charset="0"/>
              </a:rPr>
              <a:t>7-8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EDD20A-DCFA-BF3F-34AC-95420E593305}"/>
              </a:ext>
            </a:extLst>
          </p:cNvPr>
          <p:cNvSpPr txBox="1"/>
          <p:nvPr/>
        </p:nvSpPr>
        <p:spPr>
          <a:xfrm>
            <a:off x="7529565" y="5319087"/>
            <a:ext cx="307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92364"/>
                </a:solidFill>
                <a:latin typeface="Montserrat" pitchFamily="2" charset="0"/>
              </a:rPr>
              <a:t>тыс. </a:t>
            </a:r>
            <a:r>
              <a:rPr lang="ru-RU" sz="1800" dirty="0">
                <a:solidFill>
                  <a:srgbClr val="192364"/>
                </a:solidFill>
                <a:effectLst/>
                <a:latin typeface="Montserrat" pitchFamily="2" charset="0"/>
              </a:rPr>
              <a:t>м²</a:t>
            </a:r>
            <a:r>
              <a:rPr lang="ru-RU" sz="1800" b="1" dirty="0">
                <a:solidFill>
                  <a:srgbClr val="192364"/>
                </a:solidFill>
                <a:effectLst/>
              </a:rPr>
              <a:t> </a:t>
            </a:r>
            <a:r>
              <a:rPr lang="ru-RU" dirty="0">
                <a:solidFill>
                  <a:srgbClr val="192364"/>
                </a:solidFill>
                <a:latin typeface="Montserrat" pitchFamily="2" charset="0"/>
              </a:rPr>
              <a:t>в год в среднем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D8E0BC-90BD-14EE-D542-281470C6D614}"/>
              </a:ext>
            </a:extLst>
          </p:cNvPr>
          <p:cNvSpPr txBox="1"/>
          <p:nvPr/>
        </p:nvSpPr>
        <p:spPr>
          <a:xfrm>
            <a:off x="6507979" y="4885553"/>
            <a:ext cx="490925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rgbClr val="192364"/>
                </a:solidFill>
                <a:effectLst/>
                <a:latin typeface="Montserrat" pitchFamily="2" charset="0"/>
                <a:ea typeface="Calibri" panose="020F0502020204030204" pitchFamily="34" charset="0"/>
              </a:rPr>
              <a:t>* оценка на основе средних средних региональных данных о стоимости строительства</a:t>
            </a:r>
            <a:endParaRPr lang="ru-RU" sz="800" dirty="0">
              <a:solidFill>
                <a:srgbClr val="192364"/>
              </a:solidFill>
              <a:latin typeface="Montserrat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0E829-1882-EDEF-AA55-1F01FEE3E814}"/>
              </a:ext>
            </a:extLst>
          </p:cNvPr>
          <p:cNvSpPr txBox="1"/>
          <p:nvPr/>
        </p:nvSpPr>
        <p:spPr>
          <a:xfrm>
            <a:off x="460690" y="961361"/>
            <a:ext cx="262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192364"/>
                </a:solidFill>
                <a:latin typeface="Montserrat" pitchFamily="2" charset="0"/>
                <a:cs typeface="Arial Narrow" panose="020B0604020202020204" pitchFamily="34" charset="0"/>
              </a:rPr>
              <a:t>Развитие автодорог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F59533A2-C049-799E-2AFF-561BB724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9" y="294774"/>
            <a:ext cx="11646529" cy="249299"/>
          </a:xfrm>
        </p:spPr>
        <p:txBody>
          <a:bodyPr/>
          <a:lstStyle/>
          <a:p>
            <a:r>
              <a:rPr lang="ru-RU" sz="1800" b="1" dirty="0">
                <a:solidFill>
                  <a:srgbClr val="192364"/>
                </a:solidFill>
                <a:latin typeface="Montserrat" pitchFamily="2" charset="0"/>
              </a:rPr>
              <a:t>Анализ опыта. Автодороги - обходы городов.</a:t>
            </a:r>
          </a:p>
        </p:txBody>
      </p:sp>
    </p:spTree>
    <p:extLst>
      <p:ext uri="{BB962C8B-B14F-4D97-AF65-F5344CB8AC3E}">
        <p14:creationId xmlns:p14="http://schemas.microsoft.com/office/powerpoint/2010/main" val="764063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76266-A5EB-5C04-3179-2F763234F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D5A8A79-DC92-7E44-5730-DC0B8DB639ED}"/>
              </a:ext>
            </a:extLst>
          </p:cNvPr>
          <p:cNvSpPr/>
          <p:nvPr/>
        </p:nvSpPr>
        <p:spPr>
          <a:xfrm>
            <a:off x="0" y="1455098"/>
            <a:ext cx="12192000" cy="2929144"/>
          </a:xfrm>
          <a:prstGeom prst="rect">
            <a:avLst/>
          </a:prstGeom>
          <a:solidFill>
            <a:srgbClr val="E3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9A977A2-F04D-DC05-98FB-F2774905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9" y="294774"/>
            <a:ext cx="11646529" cy="249299"/>
          </a:xfrm>
        </p:spPr>
        <p:txBody>
          <a:bodyPr/>
          <a:lstStyle/>
          <a:p>
            <a:r>
              <a:rPr lang="ru-RU" sz="1800" b="1" dirty="0">
                <a:solidFill>
                  <a:srgbClr val="192364"/>
                </a:solidFill>
                <a:latin typeface="Montserrat" pitchFamily="2" charset="0"/>
              </a:rPr>
              <a:t>Анализ опыта. Железные дороги - МЦД.</a:t>
            </a:r>
          </a:p>
        </p:txBody>
      </p:sp>
      <p:sp>
        <p:nvSpPr>
          <p:cNvPr id="36" name="Номер слайда 4">
            <a:extLst>
              <a:ext uri="{FF2B5EF4-FFF2-40B4-BE49-F238E27FC236}">
                <a16:creationId xmlns:a16="http://schemas.microsoft.com/office/drawing/2014/main" id="{D23DFD11-16FE-21FD-0056-F2605141E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4689-B8A0-CC4F-849B-F70BD165C374}" type="slidenum">
              <a:rPr lang="x-none" smtClean="0"/>
              <a:pPr/>
              <a:t>5</a:t>
            </a:fld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629EF-E72A-0F5F-014F-608FB11CD8AD}"/>
              </a:ext>
            </a:extLst>
          </p:cNvPr>
          <p:cNvSpPr txBox="1"/>
          <p:nvPr/>
        </p:nvSpPr>
        <p:spPr>
          <a:xfrm>
            <a:off x="418696" y="1003275"/>
            <a:ext cx="703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192364"/>
                </a:solidFill>
                <a:latin typeface="Montserrat" pitchFamily="2" charset="0"/>
                <a:cs typeface="Arial Narrow" panose="020B0604020202020204" pitchFamily="34" charset="0"/>
              </a:rPr>
              <a:t>Развитие пригородного железнодорожного сообщения</a:t>
            </a:r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3F86A0A7-9906-0E33-95E3-459C36117081}"/>
              </a:ext>
            </a:extLst>
          </p:cNvPr>
          <p:cNvSpPr/>
          <p:nvPr/>
        </p:nvSpPr>
        <p:spPr>
          <a:xfrm>
            <a:off x="3546709" y="1759270"/>
            <a:ext cx="3984171" cy="2132099"/>
          </a:xfrm>
          <a:custGeom>
            <a:avLst/>
            <a:gdLst>
              <a:gd name="connsiteX0" fmla="*/ 0 w 3984171"/>
              <a:gd name="connsiteY0" fmla="*/ 1707502 h 2276669"/>
              <a:gd name="connsiteX1" fmla="*/ 1716833 w 3984171"/>
              <a:gd name="connsiteY1" fmla="*/ 951722 h 2276669"/>
              <a:gd name="connsiteX2" fmla="*/ 3984171 w 3984171"/>
              <a:gd name="connsiteY2" fmla="*/ 0 h 2276669"/>
              <a:gd name="connsiteX3" fmla="*/ 3984171 w 3984171"/>
              <a:gd name="connsiteY3" fmla="*/ 2192694 h 2276669"/>
              <a:gd name="connsiteX4" fmla="*/ 9330 w 3984171"/>
              <a:gd name="connsiteY4" fmla="*/ 2192694 h 2276669"/>
              <a:gd name="connsiteX5" fmla="*/ 9330 w 3984171"/>
              <a:gd name="connsiteY5" fmla="*/ 2276669 h 2276669"/>
              <a:gd name="connsiteX6" fmla="*/ 0 w 3984171"/>
              <a:gd name="connsiteY6" fmla="*/ 1707502 h 227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4171" h="2276669">
                <a:moveTo>
                  <a:pt x="0" y="1707502"/>
                </a:moveTo>
                <a:lnTo>
                  <a:pt x="1716833" y="951722"/>
                </a:lnTo>
                <a:lnTo>
                  <a:pt x="3984171" y="0"/>
                </a:lnTo>
                <a:lnTo>
                  <a:pt x="3984171" y="2192694"/>
                </a:lnTo>
                <a:lnTo>
                  <a:pt x="9330" y="2192694"/>
                </a:lnTo>
                <a:lnTo>
                  <a:pt x="9330" y="2276669"/>
                </a:lnTo>
                <a:lnTo>
                  <a:pt x="0" y="17075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2B4F2834-B46F-06E6-FAA9-56BC1222A83D}"/>
              </a:ext>
            </a:extLst>
          </p:cNvPr>
          <p:cNvSpPr/>
          <p:nvPr/>
        </p:nvSpPr>
        <p:spPr>
          <a:xfrm>
            <a:off x="693615" y="3368859"/>
            <a:ext cx="2289175" cy="454928"/>
          </a:xfrm>
          <a:custGeom>
            <a:avLst/>
            <a:gdLst>
              <a:gd name="connsiteX0" fmla="*/ 0 w 2289175"/>
              <a:gd name="connsiteY0" fmla="*/ 482600 h 485775"/>
              <a:gd name="connsiteX1" fmla="*/ 0 w 2289175"/>
              <a:gd name="connsiteY1" fmla="*/ 19050 h 485775"/>
              <a:gd name="connsiteX2" fmla="*/ 593725 w 2289175"/>
              <a:gd name="connsiteY2" fmla="*/ 0 h 485775"/>
              <a:gd name="connsiteX3" fmla="*/ 1152525 w 2289175"/>
              <a:gd name="connsiteY3" fmla="*/ 19050 h 485775"/>
              <a:gd name="connsiteX4" fmla="*/ 1708150 w 2289175"/>
              <a:gd name="connsiteY4" fmla="*/ 101600 h 485775"/>
              <a:gd name="connsiteX5" fmla="*/ 2289175 w 2289175"/>
              <a:gd name="connsiteY5" fmla="*/ 82550 h 485775"/>
              <a:gd name="connsiteX6" fmla="*/ 2289175 w 2289175"/>
              <a:gd name="connsiteY6" fmla="*/ 485775 h 485775"/>
              <a:gd name="connsiteX7" fmla="*/ 0 w 2289175"/>
              <a:gd name="connsiteY7" fmla="*/ 48260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89175" h="485775">
                <a:moveTo>
                  <a:pt x="0" y="482600"/>
                </a:moveTo>
                <a:lnTo>
                  <a:pt x="0" y="19050"/>
                </a:lnTo>
                <a:lnTo>
                  <a:pt x="593725" y="0"/>
                </a:lnTo>
                <a:lnTo>
                  <a:pt x="1152525" y="19050"/>
                </a:lnTo>
                <a:lnTo>
                  <a:pt x="1708150" y="101600"/>
                </a:lnTo>
                <a:lnTo>
                  <a:pt x="2289175" y="82550"/>
                </a:lnTo>
                <a:lnTo>
                  <a:pt x="2289175" y="485775"/>
                </a:lnTo>
                <a:lnTo>
                  <a:pt x="0" y="482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B00387E0-C006-7648-F685-5C85A5FE3D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6601765"/>
              </p:ext>
            </p:extLst>
          </p:nvPr>
        </p:nvGraphicFramePr>
        <p:xfrm>
          <a:off x="364969" y="1400518"/>
          <a:ext cx="8700485" cy="2660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DEDA460E-3D8C-F1EE-0C62-CD429EF86A77}"/>
              </a:ext>
            </a:extLst>
          </p:cNvPr>
          <p:cNvSpPr txBox="1">
            <a:spLocks/>
          </p:cNvSpPr>
          <p:nvPr/>
        </p:nvSpPr>
        <p:spPr>
          <a:xfrm>
            <a:off x="418696" y="1545795"/>
            <a:ext cx="5519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RU"/>
            </a:defPPr>
            <a:lvl1pPr>
              <a:defRPr b="1">
                <a:solidFill>
                  <a:srgbClr val="192364"/>
                </a:solidFill>
                <a:latin typeface="Montserrat" pitchFamily="2" charset="0"/>
                <a:cs typeface="Arial Narrow" panose="020B0604020202020204" pitchFamily="34" charset="0"/>
              </a:defRPr>
            </a:lvl1pPr>
          </a:lstStyle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Московские центральные диаметры МЦД 1 — 4</a:t>
            </a: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28CB11EE-9CB2-C35C-D7AD-1E970ACA0EEE}"/>
              </a:ext>
            </a:extLst>
          </p:cNvPr>
          <p:cNvSpPr txBox="1">
            <a:spLocks/>
          </p:cNvSpPr>
          <p:nvPr/>
        </p:nvSpPr>
        <p:spPr>
          <a:xfrm>
            <a:off x="509465" y="1890864"/>
            <a:ext cx="6459912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7378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800"/>
              </a:spcBef>
            </a:pP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  <a:ea typeface="+mn-ea"/>
                <a:cs typeface="Arial Narrow" panose="020B0604020202020204" pitchFamily="34" charset="0"/>
              </a:rPr>
              <a:t>ВЛИЯНИЕ МЦД-1–4 НА СТРОИТЕЛЬСТВО НЕДВИЖИМОСТИ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61DED-E637-7CF5-DAD3-E107B9310AF6}"/>
              </a:ext>
            </a:extLst>
          </p:cNvPr>
          <p:cNvSpPr txBox="1"/>
          <p:nvPr/>
        </p:nvSpPr>
        <p:spPr>
          <a:xfrm>
            <a:off x="1633012" y="2798965"/>
            <a:ext cx="559424" cy="246221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cs typeface="Arial Narrow" panose="020B0604020202020204" pitchFamily="34" charset="0"/>
              </a:rPr>
              <a:t>–3</a:t>
            </a:r>
            <a:r>
              <a:rPr lang="ru-RU" sz="1100" b="1" dirty="0">
                <a:solidFill>
                  <a:schemeClr val="bg1"/>
                </a:solidFill>
                <a:cs typeface="Arial Narrow" panose="020B0604020202020204" pitchFamily="34" charset="0"/>
              </a:rPr>
              <a:t>%</a:t>
            </a:r>
            <a:endParaRPr lang="ru-RU" sz="1100" dirty="0">
              <a:solidFill>
                <a:schemeClr val="bg1"/>
              </a:solidFill>
              <a:cs typeface="Arial Narrow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7EA35-A6AF-C601-4755-62B9E5A207A5}"/>
              </a:ext>
            </a:extLst>
          </p:cNvPr>
          <p:cNvSpPr txBox="1"/>
          <p:nvPr/>
        </p:nvSpPr>
        <p:spPr>
          <a:xfrm>
            <a:off x="6103279" y="2046708"/>
            <a:ext cx="559424" cy="246221"/>
          </a:xfrm>
          <a:prstGeom prst="rect">
            <a:avLst/>
          </a:prstGeom>
          <a:solidFill>
            <a:schemeClr val="accent4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chemeClr val="bg1"/>
                </a:solidFill>
                <a:cs typeface="Arial Narrow" panose="020B0604020202020204" pitchFamily="34" charset="0"/>
              </a:rPr>
              <a:t>+27</a:t>
            </a:r>
            <a:r>
              <a:rPr lang="ru-RU" sz="1100" b="1" dirty="0">
                <a:solidFill>
                  <a:schemeClr val="bg1"/>
                </a:solidFill>
                <a:cs typeface="Arial Narrow" panose="020B0604020202020204" pitchFamily="34" charset="0"/>
              </a:rPr>
              <a:t>%</a:t>
            </a:r>
            <a:endParaRPr lang="ru-RU" sz="1100" dirty="0">
              <a:solidFill>
                <a:schemeClr val="bg1"/>
              </a:solidFill>
              <a:cs typeface="Arial Narrow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DF7DB3-8743-7CCA-D8BE-4BE36D4788C9}"/>
              </a:ext>
            </a:extLst>
          </p:cNvPr>
          <p:cNvSpPr txBox="1"/>
          <p:nvPr/>
        </p:nvSpPr>
        <p:spPr>
          <a:xfrm>
            <a:off x="9065454" y="1644679"/>
            <a:ext cx="2165388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ru-RU" sz="5400" b="1" dirty="0">
                <a:solidFill>
                  <a:srgbClr val="0070C0"/>
                </a:solidFill>
                <a:latin typeface="Montserrat" pitchFamily="2" charset="0"/>
                <a:cs typeface="Arial Narrow" panose="020B0604020202020204" pitchFamily="34" charset="0"/>
              </a:rPr>
              <a:t>х2,5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F25D14-A770-9F52-5766-DE46AA3CE932}"/>
              </a:ext>
            </a:extLst>
          </p:cNvPr>
          <p:cNvSpPr/>
          <p:nvPr/>
        </p:nvSpPr>
        <p:spPr>
          <a:xfrm>
            <a:off x="9119181" y="2878274"/>
            <a:ext cx="2528142" cy="43627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050" dirty="0">
                <a:solidFill>
                  <a:srgbClr val="0070C0"/>
                </a:solidFill>
                <a:latin typeface="Montserrat" pitchFamily="2" charset="0"/>
                <a:cs typeface="Arial Narrow" panose="020B0604020202020204" pitchFamily="34" charset="0"/>
              </a:rPr>
              <a:t>Превышение средне-годового ввода площадей в связи с началом реализации МЦД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19D128E-D156-38EF-0428-5115E7D4CA5C}"/>
              </a:ext>
            </a:extLst>
          </p:cNvPr>
          <p:cNvSpPr/>
          <p:nvPr/>
        </p:nvSpPr>
        <p:spPr>
          <a:xfrm>
            <a:off x="9119181" y="3357560"/>
            <a:ext cx="2528142" cy="49859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R="0" lvl="0" indent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Arial Narrow" panose="020B0604020202020204" pitchFamily="34" charset="0"/>
              </a:rPr>
              <a:t>(аналогичный показатель по Москве </a:t>
            </a:r>
            <a:br>
              <a:rPr lang="ru-RU" sz="9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Arial Narrow" panose="020B0604020202020204" pitchFamily="34" charset="0"/>
              </a:rPr>
            </a:b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Arial Narrow" panose="020B0604020202020204" pitchFamily="34" charset="0"/>
              </a:rPr>
              <a:t>в целом — 1,2 с учетом имеющихся разрешений на строительство на период 2023–2027 гг.)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211877A-2796-6E2C-583D-6D83D95B0279}"/>
              </a:ext>
            </a:extLst>
          </p:cNvPr>
          <p:cNvSpPr/>
          <p:nvPr/>
        </p:nvSpPr>
        <p:spPr>
          <a:xfrm>
            <a:off x="1235272" y="4192448"/>
            <a:ext cx="1216766" cy="12465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R="0" lvl="0" indent="0" algn="ctr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Arial Narrow" panose="020B0604020202020204" pitchFamily="34" charset="0"/>
              </a:rPr>
              <a:t>5 лет до анонса</a:t>
            </a:r>
          </a:p>
        </p:txBody>
      </p:sp>
      <p:cxnSp>
        <p:nvCxnSpPr>
          <p:cNvPr id="22" name="Соединительная линия уступом 21">
            <a:extLst>
              <a:ext uri="{FF2B5EF4-FFF2-40B4-BE49-F238E27FC236}">
                <a16:creationId xmlns:a16="http://schemas.microsoft.com/office/drawing/2014/main" id="{CE4D19F5-601E-E03C-0E28-CD26FD7EDCA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09465" y="3977783"/>
            <a:ext cx="725807" cy="276990"/>
          </a:xfrm>
          <a:prstGeom prst="bentConnector3">
            <a:avLst>
              <a:gd name="adj1" fmla="val -132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>
            <a:extLst>
              <a:ext uri="{FF2B5EF4-FFF2-40B4-BE49-F238E27FC236}">
                <a16:creationId xmlns:a16="http://schemas.microsoft.com/office/drawing/2014/main" id="{682D902A-8B92-FDB4-EFE4-BF6C4AEBC402}"/>
              </a:ext>
            </a:extLst>
          </p:cNvPr>
          <p:cNvCxnSpPr>
            <a:cxnSpLocks/>
            <a:endCxn id="18" idx="3"/>
          </p:cNvCxnSpPr>
          <p:nvPr/>
        </p:nvCxnSpPr>
        <p:spPr>
          <a:xfrm rot="10800000" flipV="1">
            <a:off x="2452039" y="3996975"/>
            <a:ext cx="726389" cy="257798"/>
          </a:xfrm>
          <a:prstGeom prst="bentConnector3">
            <a:avLst>
              <a:gd name="adj1" fmla="val -12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DA24A48-4653-B05D-6EE5-CE8734BD7A93}"/>
              </a:ext>
            </a:extLst>
          </p:cNvPr>
          <p:cNvSpPr/>
          <p:nvPr/>
        </p:nvSpPr>
        <p:spPr>
          <a:xfrm>
            <a:off x="5335409" y="4192448"/>
            <a:ext cx="1588534" cy="12465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defRPr/>
            </a:pPr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Montserrat" pitchFamily="2" charset="0"/>
                <a:cs typeface="Arial Narrow" panose="020B0604020202020204" pitchFamily="34" charset="0"/>
              </a:rPr>
              <a:t>10 лет после анонса</a:t>
            </a:r>
          </a:p>
        </p:txBody>
      </p:sp>
      <p:cxnSp>
        <p:nvCxnSpPr>
          <p:cNvPr id="28" name="Соединительная линия уступом 27">
            <a:extLst>
              <a:ext uri="{FF2B5EF4-FFF2-40B4-BE49-F238E27FC236}">
                <a16:creationId xmlns:a16="http://schemas.microsoft.com/office/drawing/2014/main" id="{FFDC111D-AB83-FD4F-093A-C28E5D160EAC}"/>
              </a:ext>
            </a:extLst>
          </p:cNvPr>
          <p:cNvCxnSpPr>
            <a:cxnSpLocks/>
          </p:cNvCxnSpPr>
          <p:nvPr/>
        </p:nvCxnSpPr>
        <p:spPr>
          <a:xfrm>
            <a:off x="3437792" y="3996983"/>
            <a:ext cx="1925515" cy="259129"/>
          </a:xfrm>
          <a:prstGeom prst="bentConnector3">
            <a:avLst>
              <a:gd name="adj1" fmla="val 22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>
            <a:extLst>
              <a:ext uri="{FF2B5EF4-FFF2-40B4-BE49-F238E27FC236}">
                <a16:creationId xmlns:a16="http://schemas.microsoft.com/office/drawing/2014/main" id="{8583C0EB-45DB-1E09-B781-8A376D06FBFB}"/>
              </a:ext>
            </a:extLst>
          </p:cNvPr>
          <p:cNvCxnSpPr>
            <a:cxnSpLocks/>
          </p:cNvCxnSpPr>
          <p:nvPr/>
        </p:nvCxnSpPr>
        <p:spPr>
          <a:xfrm rot="10800000" flipV="1">
            <a:off x="6849208" y="3996976"/>
            <a:ext cx="1955419" cy="259135"/>
          </a:xfrm>
          <a:prstGeom prst="bentConnector3">
            <a:avLst>
              <a:gd name="adj1" fmla="val 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4" descr="ЖК Люблинский парк Москва: купить квартиру, 🏢 жилой комплекс Люблинский  парк официальный сайт, цены">
            <a:extLst>
              <a:ext uri="{FF2B5EF4-FFF2-40B4-BE49-F238E27FC236}">
                <a16:creationId xmlns:a16="http://schemas.microsoft.com/office/drawing/2014/main" id="{356C8D45-C3A9-FD60-6AE7-05C55FD43ADD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7" r="11160"/>
          <a:stretch/>
        </p:blipFill>
        <p:spPr bwMode="auto">
          <a:xfrm>
            <a:off x="527050" y="4774132"/>
            <a:ext cx="2562659" cy="1645200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ЖК Люблинский парк Москва: купить квартиру, 🏢 жилой комплекс Люблинский  парк официальный сайт, цены">
            <a:extLst>
              <a:ext uri="{FF2B5EF4-FFF2-40B4-BE49-F238E27FC236}">
                <a16:creationId xmlns:a16="http://schemas.microsoft.com/office/drawing/2014/main" id="{235BB5DB-AC74-C2DB-1429-86DEC8988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6046" r="2877" b="11974"/>
          <a:stretch/>
        </p:blipFill>
        <p:spPr bwMode="auto">
          <a:xfrm>
            <a:off x="3310100" y="4774132"/>
            <a:ext cx="2570935" cy="1645200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5B049A8-AC1C-019F-748F-0622D371FE88}"/>
              </a:ext>
            </a:extLst>
          </p:cNvPr>
          <p:cNvSpPr/>
          <p:nvPr/>
        </p:nvSpPr>
        <p:spPr>
          <a:xfrm>
            <a:off x="527050" y="6212839"/>
            <a:ext cx="1240790" cy="203835"/>
          </a:xfrm>
          <a:prstGeom prst="rect">
            <a:avLst/>
          </a:prstGeom>
          <a:solidFill>
            <a:srgbClr val="E3F5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 Narrow" panose="020B0604020202020204" pitchFamily="34" charset="0"/>
              </a:rPr>
              <a:t>До реализации МЦД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DFB6B2E-58E1-C8D5-2D35-06703E8557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325"/>
          <a:stretch/>
        </p:blipFill>
        <p:spPr>
          <a:xfrm>
            <a:off x="6085189" y="4774132"/>
            <a:ext cx="5636485" cy="1645200"/>
          </a:xfrm>
          <a:prstGeom prst="roundRect">
            <a:avLst>
              <a:gd name="adj" fmla="val 0"/>
            </a:avLst>
          </a:prstGeo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2E97E819-2836-DCBE-0C03-99D9E6A55D32}"/>
              </a:ext>
            </a:extLst>
          </p:cNvPr>
          <p:cNvSpPr txBox="1">
            <a:spLocks/>
          </p:cNvSpPr>
          <p:nvPr/>
        </p:nvSpPr>
        <p:spPr>
          <a:xfrm>
            <a:off x="527050" y="4579187"/>
            <a:ext cx="6459912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en-RU"/>
            </a:defPPr>
            <a:lvl1pPr>
              <a:lnSpc>
                <a:spcPct val="90000"/>
              </a:lnSpc>
              <a:spcBef>
                <a:spcPts val="800"/>
              </a:spcBef>
              <a:buNone/>
              <a:defRPr sz="1000">
                <a:solidFill>
                  <a:schemeClr val="bg2">
                    <a:lumMod val="25000"/>
                  </a:schemeClr>
                </a:solidFill>
                <a:latin typeface="Montserrat" pitchFamily="2" charset="0"/>
                <a:cs typeface="Arial Narrow" panose="020B0604020202020204" pitchFamily="34" charset="0"/>
              </a:defRPr>
            </a:lvl1pPr>
          </a:lstStyle>
          <a:p>
            <a:r>
              <a:rPr lang="ru-RU" b="1" dirty="0"/>
              <a:t>ПРИМЕР РАЗВИТИЯ ТЕРРИТОРИИ ВОЗЛЕ МЦД-2 «ПЕРЕРВА»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2A55FB0-72C0-3C77-7071-D1790C91E7FE}"/>
              </a:ext>
            </a:extLst>
          </p:cNvPr>
          <p:cNvSpPr/>
          <p:nvPr/>
        </p:nvSpPr>
        <p:spPr>
          <a:xfrm>
            <a:off x="6085240" y="6212839"/>
            <a:ext cx="2134200" cy="203835"/>
          </a:xfrm>
          <a:prstGeom prst="rect">
            <a:avLst/>
          </a:prstGeom>
          <a:solidFill>
            <a:srgbClr val="E3F5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 Narrow" panose="020B0604020202020204" pitchFamily="34" charset="0"/>
              </a:rPr>
              <a:t>После объявления о создании МЦД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B65F59-B79D-BE0D-67EF-7E0133C5DC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9267" y="2014526"/>
            <a:ext cx="1701137" cy="6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8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34FE8-2511-9B5A-900F-BD82A746A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369CAE-B2BC-5B2C-11CC-BFB179E15135}"/>
              </a:ext>
            </a:extLst>
          </p:cNvPr>
          <p:cNvSpPr/>
          <p:nvPr/>
        </p:nvSpPr>
        <p:spPr>
          <a:xfrm>
            <a:off x="0" y="6123277"/>
            <a:ext cx="5750293" cy="307777"/>
          </a:xfrm>
          <a:prstGeom prst="rect">
            <a:avLst/>
          </a:prstGeom>
          <a:solidFill>
            <a:srgbClr val="E3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2E9A5D5-62F5-E2AC-A36D-ACA5257C7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9" y="294774"/>
            <a:ext cx="11646529" cy="249299"/>
          </a:xfrm>
        </p:spPr>
        <p:txBody>
          <a:bodyPr/>
          <a:lstStyle/>
          <a:p>
            <a:r>
              <a:rPr lang="ru-RU" sz="1800" b="1" dirty="0">
                <a:solidFill>
                  <a:srgbClr val="192364"/>
                </a:solidFill>
                <a:latin typeface="Montserrat" pitchFamily="2" charset="0"/>
              </a:rPr>
              <a:t>Пример плана развития территории около ТПУ</a:t>
            </a:r>
          </a:p>
        </p:txBody>
      </p:sp>
      <p:sp>
        <p:nvSpPr>
          <p:cNvPr id="36" name="Номер слайда 4">
            <a:extLst>
              <a:ext uri="{FF2B5EF4-FFF2-40B4-BE49-F238E27FC236}">
                <a16:creationId xmlns:a16="http://schemas.microsoft.com/office/drawing/2014/main" id="{1B32E359-42B3-6769-D367-FF7D06A63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5A4689-B8A0-CC4F-849B-F70BD165C374}" type="slidenum">
              <a:rPr lang="x-none" smtClean="0"/>
              <a:pPr/>
              <a:t>6</a:t>
            </a:fld>
            <a:endParaRPr lang="x-none" dirty="0"/>
          </a:p>
        </p:txBody>
      </p:sp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C3D20145-A880-18B1-706D-675A7E524CF5}"/>
              </a:ext>
            </a:extLst>
          </p:cNvPr>
          <p:cNvSpPr/>
          <p:nvPr/>
        </p:nvSpPr>
        <p:spPr>
          <a:xfrm>
            <a:off x="3864708" y="1371332"/>
            <a:ext cx="1867877" cy="1606062"/>
          </a:xfrm>
          <a:custGeom>
            <a:avLst/>
            <a:gdLst>
              <a:gd name="connsiteX0" fmla="*/ 0 w 1867877"/>
              <a:gd name="connsiteY0" fmla="*/ 0 h 1606062"/>
              <a:gd name="connsiteX1" fmla="*/ 1504461 w 1867877"/>
              <a:gd name="connsiteY1" fmla="*/ 1606062 h 1606062"/>
              <a:gd name="connsiteX2" fmla="*/ 1867877 w 1867877"/>
              <a:gd name="connsiteY2" fmla="*/ 1273908 h 1606062"/>
              <a:gd name="connsiteX3" fmla="*/ 1863969 w 1867877"/>
              <a:gd name="connsiteY3" fmla="*/ 7815 h 1606062"/>
              <a:gd name="connsiteX4" fmla="*/ 0 w 1867877"/>
              <a:gd name="connsiteY4" fmla="*/ 0 h 160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7877" h="1606062">
                <a:moveTo>
                  <a:pt x="0" y="0"/>
                </a:moveTo>
                <a:lnTo>
                  <a:pt x="1504461" y="1606062"/>
                </a:lnTo>
                <a:lnTo>
                  <a:pt x="1867877" y="1273908"/>
                </a:lnTo>
                <a:cubicBezTo>
                  <a:pt x="1866574" y="851877"/>
                  <a:pt x="1865272" y="429846"/>
                  <a:pt x="1863969" y="7815"/>
                </a:cubicBezTo>
                <a:lnTo>
                  <a:pt x="0" y="0"/>
                </a:lnTo>
                <a:close/>
              </a:path>
            </a:pathLst>
          </a:cu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2364"/>
              </a:solidFill>
              <a:latin typeface="Montserrat" pitchFamily="2" charset="0"/>
            </a:endParaRPr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06210F25-031A-F4E0-9AB8-0FEE6EA4044E}"/>
              </a:ext>
            </a:extLst>
          </p:cNvPr>
          <p:cNvSpPr/>
          <p:nvPr/>
        </p:nvSpPr>
        <p:spPr>
          <a:xfrm>
            <a:off x="2325077" y="1367424"/>
            <a:ext cx="2641600" cy="1981200"/>
          </a:xfrm>
          <a:custGeom>
            <a:avLst/>
            <a:gdLst>
              <a:gd name="connsiteX0" fmla="*/ 0 w 2641600"/>
              <a:gd name="connsiteY0" fmla="*/ 0 h 1981200"/>
              <a:gd name="connsiteX1" fmla="*/ 1813169 w 2641600"/>
              <a:gd name="connsiteY1" fmla="*/ 1981200 h 1981200"/>
              <a:gd name="connsiteX2" fmla="*/ 2641600 w 2641600"/>
              <a:gd name="connsiteY2" fmla="*/ 1227016 h 1981200"/>
              <a:gd name="connsiteX3" fmla="*/ 1496646 w 2641600"/>
              <a:gd name="connsiteY3" fmla="*/ 11723 h 1981200"/>
              <a:gd name="connsiteX4" fmla="*/ 0 w 2641600"/>
              <a:gd name="connsiteY4" fmla="*/ 0 h 198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1600" h="1981200">
                <a:moveTo>
                  <a:pt x="0" y="0"/>
                </a:moveTo>
                <a:lnTo>
                  <a:pt x="1813169" y="1981200"/>
                </a:lnTo>
                <a:lnTo>
                  <a:pt x="2641600" y="1227016"/>
                </a:lnTo>
                <a:lnTo>
                  <a:pt x="1496646" y="11723"/>
                </a:lnTo>
                <a:lnTo>
                  <a:pt x="0" y="0"/>
                </a:lnTo>
                <a:close/>
              </a:path>
            </a:pathLst>
          </a:cu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2364"/>
              </a:solidFill>
              <a:latin typeface="Montserrat" pitchFamily="2" charset="0"/>
            </a:endParaRP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F56E600A-9B7D-A03A-6E45-586CCAE83C20}"/>
              </a:ext>
            </a:extLst>
          </p:cNvPr>
          <p:cNvSpPr/>
          <p:nvPr/>
        </p:nvSpPr>
        <p:spPr>
          <a:xfrm>
            <a:off x="821493" y="2180559"/>
            <a:ext cx="2039063" cy="2953463"/>
          </a:xfrm>
          <a:custGeom>
            <a:avLst/>
            <a:gdLst>
              <a:gd name="connsiteX0" fmla="*/ 4890 w 2039063"/>
              <a:gd name="connsiteY0" fmla="*/ 1476731 h 2953463"/>
              <a:gd name="connsiteX1" fmla="*/ 0 w 2039063"/>
              <a:gd name="connsiteY1" fmla="*/ 400967 h 2953463"/>
              <a:gd name="connsiteX2" fmla="*/ 469425 w 2039063"/>
              <a:gd name="connsiteY2" fmla="*/ 0 h 2953463"/>
              <a:gd name="connsiteX3" fmla="*/ 1662546 w 2039063"/>
              <a:gd name="connsiteY3" fmla="*/ 1266468 h 2953463"/>
              <a:gd name="connsiteX4" fmla="*/ 1305587 w 2039063"/>
              <a:gd name="connsiteY4" fmla="*/ 1594087 h 2953463"/>
              <a:gd name="connsiteX5" fmla="*/ 2039063 w 2039063"/>
              <a:gd name="connsiteY5" fmla="*/ 2396021 h 2953463"/>
              <a:gd name="connsiteX6" fmla="*/ 1408274 w 2039063"/>
              <a:gd name="connsiteY6" fmla="*/ 2953463 h 2953463"/>
              <a:gd name="connsiteX7" fmla="*/ 4890 w 2039063"/>
              <a:gd name="connsiteY7" fmla="*/ 1476731 h 295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9063" h="2953463">
                <a:moveTo>
                  <a:pt x="4890" y="1476731"/>
                </a:moveTo>
                <a:lnTo>
                  <a:pt x="0" y="400967"/>
                </a:lnTo>
                <a:lnTo>
                  <a:pt x="469425" y="0"/>
                </a:lnTo>
                <a:lnTo>
                  <a:pt x="1662546" y="1266468"/>
                </a:lnTo>
                <a:lnTo>
                  <a:pt x="1305587" y="1594087"/>
                </a:lnTo>
                <a:lnTo>
                  <a:pt x="2039063" y="2396021"/>
                </a:lnTo>
                <a:lnTo>
                  <a:pt x="1408274" y="2953463"/>
                </a:lnTo>
                <a:lnTo>
                  <a:pt x="4890" y="1476731"/>
                </a:lnTo>
                <a:close/>
              </a:path>
            </a:pathLst>
          </a:cu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2364"/>
              </a:solidFill>
              <a:latin typeface="Montserrat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1C0F38D-4091-ECB6-C289-36E932A40380}"/>
              </a:ext>
            </a:extLst>
          </p:cNvPr>
          <p:cNvGrpSpPr/>
          <p:nvPr/>
        </p:nvGrpSpPr>
        <p:grpSpPr>
          <a:xfrm>
            <a:off x="786585" y="1302379"/>
            <a:ext cx="5021561" cy="4740385"/>
            <a:chOff x="5867183" y="1362464"/>
            <a:chExt cx="5021561" cy="4740385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5B17933-4F27-06FA-D17F-422E7B307A1A}"/>
                </a:ext>
              </a:extLst>
            </p:cNvPr>
            <p:cNvSpPr/>
            <p:nvPr/>
          </p:nvSpPr>
          <p:spPr>
            <a:xfrm rot="19053597">
              <a:off x="9269746" y="2997089"/>
              <a:ext cx="1120310" cy="513060"/>
            </a:xfrm>
            <a:prstGeom prst="rect">
              <a:avLst/>
            </a:prstGeom>
            <a:pattFill prst="lgGrid">
              <a:fgClr>
                <a:schemeClr val="accent1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rgbClr val="192364"/>
                </a:solidFill>
                <a:latin typeface="Montserrat" pitchFamily="2" charset="0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8FBA8E35-7156-8F3E-C37D-36D68CDE4158}"/>
                </a:ext>
              </a:extLst>
            </p:cNvPr>
            <p:cNvSpPr/>
            <p:nvPr/>
          </p:nvSpPr>
          <p:spPr>
            <a:xfrm>
              <a:off x="5887626" y="3744880"/>
              <a:ext cx="2188737" cy="2331663"/>
            </a:xfrm>
            <a:custGeom>
              <a:avLst/>
              <a:gdLst>
                <a:gd name="connsiteX0" fmla="*/ 5938 w 2208811"/>
                <a:gd name="connsiteY0" fmla="*/ 2434442 h 2434442"/>
                <a:gd name="connsiteX1" fmla="*/ 0 w 2208811"/>
                <a:gd name="connsiteY1" fmla="*/ 0 h 2434442"/>
                <a:gd name="connsiteX2" fmla="*/ 2208811 w 2208811"/>
                <a:gd name="connsiteY2" fmla="*/ 2434442 h 2434442"/>
                <a:gd name="connsiteX3" fmla="*/ 5938 w 2208811"/>
                <a:gd name="connsiteY3" fmla="*/ 2434442 h 243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8811" h="2434442">
                  <a:moveTo>
                    <a:pt x="5938" y="2434442"/>
                  </a:moveTo>
                  <a:cubicBezTo>
                    <a:pt x="3959" y="1622961"/>
                    <a:pt x="1979" y="811481"/>
                    <a:pt x="0" y="0"/>
                  </a:cubicBezTo>
                  <a:lnTo>
                    <a:pt x="2208811" y="2434442"/>
                  </a:lnTo>
                  <a:lnTo>
                    <a:pt x="5938" y="2434442"/>
                  </a:lnTo>
                  <a:close/>
                </a:path>
              </a:pathLst>
            </a:custGeom>
            <a:pattFill prst="lgGrid">
              <a:fgClr>
                <a:schemeClr val="accent1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solidFill>
                  <a:srgbClr val="192364"/>
                </a:solidFill>
                <a:latin typeface="Montserrat" pitchFamily="2" charset="0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378168C8-41FA-54F6-74DB-7C66564E065B}"/>
                </a:ext>
              </a:extLst>
            </p:cNvPr>
            <p:cNvSpPr/>
            <p:nvPr/>
          </p:nvSpPr>
          <p:spPr>
            <a:xfrm rot="19053597">
              <a:off x="8008218" y="3314963"/>
              <a:ext cx="45719" cy="10385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solidFill>
                  <a:srgbClr val="192364"/>
                </a:solidFill>
                <a:latin typeface="Montserrat" pitchFamily="2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6DD4DEB7-14A5-4944-05AD-81527BAA0A39}"/>
                </a:ext>
              </a:extLst>
            </p:cNvPr>
            <p:cNvSpPr/>
            <p:nvPr/>
          </p:nvSpPr>
          <p:spPr>
            <a:xfrm rot="19053597">
              <a:off x="7526151" y="1362464"/>
              <a:ext cx="870836" cy="2740957"/>
            </a:xfrm>
            <a:prstGeom prst="rect">
              <a:avLst/>
            </a:prstGeom>
            <a:pattFill prst="lgGrid">
              <a:fgClr>
                <a:schemeClr val="accent1">
                  <a:lumMod val="20000"/>
                  <a:lumOff val="80000"/>
                </a:schemeClr>
              </a:fgClr>
              <a:bgClr>
                <a:schemeClr val="bg1"/>
              </a:bgClr>
            </a:pattFill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solidFill>
                  <a:srgbClr val="192364"/>
                </a:solidFill>
                <a:latin typeface="Montserrat" pitchFamily="2" charset="0"/>
              </a:endParaRPr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6F703E84-71C5-727A-9CFC-61C669453AD9}"/>
                </a:ext>
              </a:extLst>
            </p:cNvPr>
            <p:cNvSpPr/>
            <p:nvPr/>
          </p:nvSpPr>
          <p:spPr>
            <a:xfrm>
              <a:off x="7863464" y="4787670"/>
              <a:ext cx="1112592" cy="715349"/>
            </a:xfrm>
            <a:custGeom>
              <a:avLst/>
              <a:gdLst>
                <a:gd name="connsiteX0" fmla="*/ 354104 w 1112592"/>
                <a:gd name="connsiteY0" fmla="*/ 12930 h 566587"/>
                <a:gd name="connsiteX1" fmla="*/ 77378 w 1112592"/>
                <a:gd name="connsiteY1" fmla="*/ 217467 h 566587"/>
                <a:gd name="connsiteX2" fmla="*/ 17220 w 1112592"/>
                <a:gd name="connsiteY2" fmla="*/ 385909 h 566587"/>
                <a:gd name="connsiteX3" fmla="*/ 342073 w 1112592"/>
                <a:gd name="connsiteY3" fmla="*/ 566383 h 566587"/>
                <a:gd name="connsiteX4" fmla="*/ 715052 w 1112592"/>
                <a:gd name="connsiteY4" fmla="*/ 349814 h 566587"/>
                <a:gd name="connsiteX5" fmla="*/ 1112094 w 1112592"/>
                <a:gd name="connsiteY5" fmla="*/ 409972 h 566587"/>
                <a:gd name="connsiteX6" fmla="*/ 787241 w 1112592"/>
                <a:gd name="connsiteY6" fmla="*/ 61056 h 566587"/>
                <a:gd name="connsiteX7" fmla="*/ 354104 w 1112592"/>
                <a:gd name="connsiteY7" fmla="*/ 12930 h 56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592" h="566587">
                  <a:moveTo>
                    <a:pt x="354104" y="12930"/>
                  </a:moveTo>
                  <a:cubicBezTo>
                    <a:pt x="235794" y="38998"/>
                    <a:pt x="133525" y="155304"/>
                    <a:pt x="77378" y="217467"/>
                  </a:cubicBezTo>
                  <a:cubicBezTo>
                    <a:pt x="21231" y="279630"/>
                    <a:pt x="-26896" y="327756"/>
                    <a:pt x="17220" y="385909"/>
                  </a:cubicBezTo>
                  <a:cubicBezTo>
                    <a:pt x="61336" y="444062"/>
                    <a:pt x="225768" y="572399"/>
                    <a:pt x="342073" y="566383"/>
                  </a:cubicBezTo>
                  <a:cubicBezTo>
                    <a:pt x="458378" y="560367"/>
                    <a:pt x="586715" y="375882"/>
                    <a:pt x="715052" y="349814"/>
                  </a:cubicBezTo>
                  <a:cubicBezTo>
                    <a:pt x="843389" y="323746"/>
                    <a:pt x="1100063" y="458098"/>
                    <a:pt x="1112094" y="409972"/>
                  </a:cubicBezTo>
                  <a:cubicBezTo>
                    <a:pt x="1124125" y="361846"/>
                    <a:pt x="915578" y="123219"/>
                    <a:pt x="787241" y="61056"/>
                  </a:cubicBezTo>
                  <a:cubicBezTo>
                    <a:pt x="658904" y="-1107"/>
                    <a:pt x="472414" y="-13138"/>
                    <a:pt x="354104" y="1293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64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latin typeface="Montserrat" pitchFamily="2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E0AAC5F-996B-41AD-DEE5-61A8DD73EA9E}"/>
                </a:ext>
              </a:extLst>
            </p:cNvPr>
            <p:cNvSpPr/>
            <p:nvPr/>
          </p:nvSpPr>
          <p:spPr>
            <a:xfrm rot="19053597">
              <a:off x="7566416" y="3552133"/>
              <a:ext cx="450245" cy="10385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solidFill>
                  <a:srgbClr val="192364"/>
                </a:solidFill>
                <a:latin typeface="Montserrat" pitchFamily="2" charset="0"/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56DEA09F-D979-B2A9-22ED-08DBC27B2D3D}"/>
                </a:ext>
              </a:extLst>
            </p:cNvPr>
            <p:cNvCxnSpPr>
              <a:cxnSpLocks/>
            </p:cNvCxnSpPr>
            <p:nvPr/>
          </p:nvCxnSpPr>
          <p:spPr>
            <a:xfrm>
              <a:off x="6193781" y="1789494"/>
              <a:ext cx="2360284" cy="2477706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9518CF50-3E10-305A-8F30-4AAE874E64B9}"/>
                </a:ext>
              </a:extLst>
            </p:cNvPr>
            <p:cNvCxnSpPr>
              <a:cxnSpLocks/>
            </p:cNvCxnSpPr>
            <p:nvPr/>
          </p:nvCxnSpPr>
          <p:spPr>
            <a:xfrm>
              <a:off x="8527584" y="4239110"/>
              <a:ext cx="2285599" cy="840236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53C37479-23D5-5CF5-D269-37E8BBC8C113}"/>
                </a:ext>
              </a:extLst>
            </p:cNvPr>
            <p:cNvCxnSpPr>
              <a:cxnSpLocks/>
            </p:cNvCxnSpPr>
            <p:nvPr/>
          </p:nvCxnSpPr>
          <p:spPr>
            <a:xfrm>
              <a:off x="5897366" y="1638512"/>
              <a:ext cx="4170460" cy="4464337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EC74A216-D342-C4C0-B5FE-439F04C407CE}"/>
                </a:ext>
              </a:extLst>
            </p:cNvPr>
            <p:cNvSpPr/>
            <p:nvPr/>
          </p:nvSpPr>
          <p:spPr>
            <a:xfrm>
              <a:off x="7874312" y="3770569"/>
              <a:ext cx="216000" cy="216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1923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rgbClr val="C00000"/>
                  </a:solidFill>
                  <a:latin typeface="Montserrat" pitchFamily="2" charset="0"/>
                  <a:cs typeface="Arial Narrow" panose="020B0604020202020204" pitchFamily="34" charset="0"/>
                </a:rPr>
                <a:t>1</a:t>
              </a:r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29F61805-1176-A428-EE20-D4324BA85215}"/>
                </a:ext>
              </a:extLst>
            </p:cNvPr>
            <p:cNvSpPr/>
            <p:nvPr/>
          </p:nvSpPr>
          <p:spPr>
            <a:xfrm>
              <a:off x="5917915" y="2578813"/>
              <a:ext cx="4767650" cy="956034"/>
            </a:xfrm>
            <a:custGeom>
              <a:avLst/>
              <a:gdLst>
                <a:gd name="connsiteX0" fmla="*/ 0 w 4767650"/>
                <a:gd name="connsiteY0" fmla="*/ 657547 h 956034"/>
                <a:gd name="connsiteX1" fmla="*/ 236305 w 4767650"/>
                <a:gd name="connsiteY1" fmla="*/ 482886 h 956034"/>
                <a:gd name="connsiteX2" fmla="*/ 1068512 w 4767650"/>
                <a:gd name="connsiteY2" fmla="*/ 575353 h 956034"/>
                <a:gd name="connsiteX3" fmla="*/ 1530849 w 4767650"/>
                <a:gd name="connsiteY3" fmla="*/ 657547 h 956034"/>
                <a:gd name="connsiteX4" fmla="*/ 1921267 w 4767650"/>
                <a:gd name="connsiteY4" fmla="*/ 852756 h 956034"/>
                <a:gd name="connsiteX5" fmla="*/ 2198669 w 4767650"/>
                <a:gd name="connsiteY5" fmla="*/ 955497 h 956034"/>
                <a:gd name="connsiteX6" fmla="*/ 2558265 w 4767650"/>
                <a:gd name="connsiteY6" fmla="*/ 811659 h 956034"/>
                <a:gd name="connsiteX7" fmla="*/ 2907586 w 4767650"/>
                <a:gd name="connsiteY7" fmla="*/ 873304 h 956034"/>
                <a:gd name="connsiteX8" fmla="*/ 3184988 w 4767650"/>
                <a:gd name="connsiteY8" fmla="*/ 934949 h 956034"/>
                <a:gd name="connsiteX9" fmla="*/ 3883631 w 4767650"/>
                <a:gd name="connsiteY9" fmla="*/ 657547 h 956034"/>
                <a:gd name="connsiteX10" fmla="*/ 4243227 w 4767650"/>
                <a:gd name="connsiteY10" fmla="*/ 719191 h 956034"/>
                <a:gd name="connsiteX11" fmla="*/ 4767209 w 4767650"/>
                <a:gd name="connsiteY11" fmla="*/ 513708 h 956034"/>
                <a:gd name="connsiteX12" fmla="*/ 4150759 w 4767650"/>
                <a:gd name="connsiteY12" fmla="*/ 0 h 95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67650" h="956034">
                  <a:moveTo>
                    <a:pt x="0" y="657547"/>
                  </a:moveTo>
                  <a:cubicBezTo>
                    <a:pt x="29110" y="577066"/>
                    <a:pt x="58220" y="496585"/>
                    <a:pt x="236305" y="482886"/>
                  </a:cubicBezTo>
                  <a:cubicBezTo>
                    <a:pt x="414390" y="469187"/>
                    <a:pt x="852755" y="546243"/>
                    <a:pt x="1068512" y="575353"/>
                  </a:cubicBezTo>
                  <a:cubicBezTo>
                    <a:pt x="1284269" y="604463"/>
                    <a:pt x="1388723" y="611313"/>
                    <a:pt x="1530849" y="657547"/>
                  </a:cubicBezTo>
                  <a:cubicBezTo>
                    <a:pt x="1672975" y="703781"/>
                    <a:pt x="1809964" y="803098"/>
                    <a:pt x="1921267" y="852756"/>
                  </a:cubicBezTo>
                  <a:cubicBezTo>
                    <a:pt x="2032570" y="902414"/>
                    <a:pt x="2092503" y="962347"/>
                    <a:pt x="2198669" y="955497"/>
                  </a:cubicBezTo>
                  <a:cubicBezTo>
                    <a:pt x="2304835" y="948648"/>
                    <a:pt x="2440112" y="825358"/>
                    <a:pt x="2558265" y="811659"/>
                  </a:cubicBezTo>
                  <a:cubicBezTo>
                    <a:pt x="2676418" y="797960"/>
                    <a:pt x="2803132" y="852756"/>
                    <a:pt x="2907586" y="873304"/>
                  </a:cubicBezTo>
                  <a:cubicBezTo>
                    <a:pt x="3012040" y="893852"/>
                    <a:pt x="3022314" y="970909"/>
                    <a:pt x="3184988" y="934949"/>
                  </a:cubicBezTo>
                  <a:cubicBezTo>
                    <a:pt x="3347662" y="898990"/>
                    <a:pt x="3707258" y="693507"/>
                    <a:pt x="3883631" y="657547"/>
                  </a:cubicBezTo>
                  <a:cubicBezTo>
                    <a:pt x="4060004" y="621587"/>
                    <a:pt x="4095964" y="743164"/>
                    <a:pt x="4243227" y="719191"/>
                  </a:cubicBezTo>
                  <a:cubicBezTo>
                    <a:pt x="4390490" y="695218"/>
                    <a:pt x="4782620" y="633573"/>
                    <a:pt x="4767209" y="513708"/>
                  </a:cubicBezTo>
                  <a:cubicBezTo>
                    <a:pt x="4751798" y="393843"/>
                    <a:pt x="4451278" y="196921"/>
                    <a:pt x="4150759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latin typeface="Montserrat" pitchFamily="2" charset="0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420A5466-3C47-54FA-CBDF-3E665BDDB09B}"/>
                </a:ext>
              </a:extLst>
            </p:cNvPr>
            <p:cNvSpPr/>
            <p:nvPr/>
          </p:nvSpPr>
          <p:spPr>
            <a:xfrm>
              <a:off x="5897366" y="2355731"/>
              <a:ext cx="1127278" cy="2616961"/>
            </a:xfrm>
            <a:custGeom>
              <a:avLst/>
              <a:gdLst>
                <a:gd name="connsiteX0" fmla="*/ 606176 w 1127278"/>
                <a:gd name="connsiteY0" fmla="*/ 2616961 h 2616961"/>
                <a:gd name="connsiteX1" fmla="*/ 821933 w 1127278"/>
                <a:gd name="connsiteY1" fmla="*/ 1702561 h 2616961"/>
                <a:gd name="connsiteX2" fmla="*/ 976045 w 1127278"/>
                <a:gd name="connsiteY2" fmla="*/ 1589545 h 2616961"/>
                <a:gd name="connsiteX3" fmla="*/ 1099335 w 1127278"/>
                <a:gd name="connsiteY3" fmla="*/ 613500 h 2616961"/>
                <a:gd name="connsiteX4" fmla="*/ 1109609 w 1127278"/>
                <a:gd name="connsiteY4" fmla="*/ 243631 h 2616961"/>
                <a:gd name="connsiteX5" fmla="*/ 893852 w 1127278"/>
                <a:gd name="connsiteY5" fmla="*/ 17599 h 2616961"/>
                <a:gd name="connsiteX6" fmla="*/ 667821 w 1127278"/>
                <a:gd name="connsiteY6" fmla="*/ 38148 h 2616961"/>
                <a:gd name="connsiteX7" fmla="*/ 318499 w 1127278"/>
                <a:gd name="connsiteY7" fmla="*/ 223082 h 2616961"/>
                <a:gd name="connsiteX8" fmla="*/ 0 w 1127278"/>
                <a:gd name="connsiteY8" fmla="*/ 58696 h 2616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7278" h="2616961">
                  <a:moveTo>
                    <a:pt x="606176" y="2616961"/>
                  </a:moveTo>
                  <a:cubicBezTo>
                    <a:pt x="683232" y="2245379"/>
                    <a:pt x="760288" y="1873797"/>
                    <a:pt x="821933" y="1702561"/>
                  </a:cubicBezTo>
                  <a:cubicBezTo>
                    <a:pt x="883578" y="1531325"/>
                    <a:pt x="929811" y="1771055"/>
                    <a:pt x="976045" y="1589545"/>
                  </a:cubicBezTo>
                  <a:cubicBezTo>
                    <a:pt x="1022279" y="1408035"/>
                    <a:pt x="1077074" y="837819"/>
                    <a:pt x="1099335" y="613500"/>
                  </a:cubicBezTo>
                  <a:cubicBezTo>
                    <a:pt x="1121596" y="389181"/>
                    <a:pt x="1143856" y="342948"/>
                    <a:pt x="1109609" y="243631"/>
                  </a:cubicBezTo>
                  <a:cubicBezTo>
                    <a:pt x="1075362" y="144314"/>
                    <a:pt x="967483" y="51846"/>
                    <a:pt x="893852" y="17599"/>
                  </a:cubicBezTo>
                  <a:cubicBezTo>
                    <a:pt x="820221" y="-16648"/>
                    <a:pt x="763713" y="3901"/>
                    <a:pt x="667821" y="38148"/>
                  </a:cubicBezTo>
                  <a:cubicBezTo>
                    <a:pt x="571929" y="72395"/>
                    <a:pt x="429802" y="219657"/>
                    <a:pt x="318499" y="223082"/>
                  </a:cubicBezTo>
                  <a:cubicBezTo>
                    <a:pt x="207196" y="226507"/>
                    <a:pt x="103598" y="142601"/>
                    <a:pt x="0" y="58696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latin typeface="Montserrat" pitchFamily="2" charset="0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7FA7C2F6-E5AE-09AB-90CB-D03B2CBC3AE9}"/>
                </a:ext>
              </a:extLst>
            </p:cNvPr>
            <p:cNvSpPr/>
            <p:nvPr/>
          </p:nvSpPr>
          <p:spPr>
            <a:xfrm>
              <a:off x="5897366" y="5503019"/>
              <a:ext cx="899773" cy="599830"/>
            </a:xfrm>
            <a:custGeom>
              <a:avLst/>
              <a:gdLst>
                <a:gd name="connsiteX0" fmla="*/ 0 w 899773"/>
                <a:gd name="connsiteY0" fmla="*/ 414896 h 599830"/>
                <a:gd name="connsiteX1" fmla="*/ 811659 w 899773"/>
                <a:gd name="connsiteY1" fmla="*/ 3929 h 599830"/>
                <a:gd name="connsiteX2" fmla="*/ 873304 w 899773"/>
                <a:gd name="connsiteY2" fmla="*/ 229961 h 599830"/>
                <a:gd name="connsiteX3" fmla="*/ 770562 w 899773"/>
                <a:gd name="connsiteY3" fmla="*/ 599830 h 599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9773" h="599830">
                  <a:moveTo>
                    <a:pt x="0" y="414896"/>
                  </a:moveTo>
                  <a:cubicBezTo>
                    <a:pt x="333054" y="224823"/>
                    <a:pt x="666108" y="34751"/>
                    <a:pt x="811659" y="3929"/>
                  </a:cubicBezTo>
                  <a:cubicBezTo>
                    <a:pt x="957210" y="-26893"/>
                    <a:pt x="880154" y="130644"/>
                    <a:pt x="873304" y="229961"/>
                  </a:cubicBezTo>
                  <a:cubicBezTo>
                    <a:pt x="866455" y="329278"/>
                    <a:pt x="818508" y="464554"/>
                    <a:pt x="770562" y="59983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latin typeface="Montserrat" pitchFamily="2" charset="0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87EB048D-2401-9B07-E06C-D856F655A202}"/>
                </a:ext>
              </a:extLst>
            </p:cNvPr>
            <p:cNvSpPr/>
            <p:nvPr/>
          </p:nvSpPr>
          <p:spPr>
            <a:xfrm>
              <a:off x="6739847" y="1407560"/>
              <a:ext cx="431515" cy="969618"/>
            </a:xfrm>
            <a:custGeom>
              <a:avLst/>
              <a:gdLst>
                <a:gd name="connsiteX0" fmla="*/ 431515 w 431515"/>
                <a:gd name="connsiteY0" fmla="*/ 0 h 969618"/>
                <a:gd name="connsiteX1" fmla="*/ 328773 w 431515"/>
                <a:gd name="connsiteY1" fmla="*/ 821932 h 969618"/>
                <a:gd name="connsiteX2" fmla="*/ 0 w 431515"/>
                <a:gd name="connsiteY2" fmla="*/ 965770 h 96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1515" h="969618">
                  <a:moveTo>
                    <a:pt x="431515" y="0"/>
                  </a:moveTo>
                  <a:cubicBezTo>
                    <a:pt x="416103" y="330485"/>
                    <a:pt x="400692" y="660970"/>
                    <a:pt x="328773" y="821932"/>
                  </a:cubicBezTo>
                  <a:cubicBezTo>
                    <a:pt x="256854" y="982894"/>
                    <a:pt x="128427" y="974332"/>
                    <a:pt x="0" y="96577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latin typeface="Montserrat" pitchFamily="2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63DC78FD-6E26-29A1-C2AE-250465DD10CC}"/>
                </a:ext>
              </a:extLst>
            </p:cNvPr>
            <p:cNvSpPr/>
            <p:nvPr/>
          </p:nvSpPr>
          <p:spPr>
            <a:xfrm>
              <a:off x="5867183" y="1407560"/>
              <a:ext cx="4963708" cy="469528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>
                <a:latin typeface="Montserrat" pitchFamily="2" charset="0"/>
              </a:endParaRPr>
            </a:p>
          </p:txBody>
        </p:sp>
        <p:sp>
          <p:nvSpPr>
            <p:cNvPr id="39" name="Скругленный прямоугольник 38">
              <a:extLst>
                <a:ext uri="{FF2B5EF4-FFF2-40B4-BE49-F238E27FC236}">
                  <a16:creationId xmlns:a16="http://schemas.microsoft.com/office/drawing/2014/main" id="{DA59DD0F-37A7-3D78-36AF-25DAACA3870C}"/>
                </a:ext>
              </a:extLst>
            </p:cNvPr>
            <p:cNvSpPr/>
            <p:nvPr/>
          </p:nvSpPr>
          <p:spPr>
            <a:xfrm>
              <a:off x="10418063" y="4940687"/>
              <a:ext cx="470681" cy="223082"/>
            </a:xfrm>
            <a:prstGeom prst="roundRect">
              <a:avLst>
                <a:gd name="adj" fmla="val 38470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tx1"/>
                  </a:solidFill>
                  <a:latin typeface="Montserrat" pitchFamily="2" charset="0"/>
                  <a:cs typeface="Arial Narrow" panose="020B0604020202020204" pitchFamily="34" charset="0"/>
                </a:rPr>
                <a:t>АД</a:t>
              </a:r>
            </a:p>
          </p:txBody>
        </p:sp>
        <p:sp>
          <p:nvSpPr>
            <p:cNvPr id="40" name="Скругленный прямоугольник 39">
              <a:extLst>
                <a:ext uri="{FF2B5EF4-FFF2-40B4-BE49-F238E27FC236}">
                  <a16:creationId xmlns:a16="http://schemas.microsoft.com/office/drawing/2014/main" id="{20DFEE48-CA46-149A-D999-152B62D014B1}"/>
                </a:ext>
              </a:extLst>
            </p:cNvPr>
            <p:cNvSpPr/>
            <p:nvPr/>
          </p:nvSpPr>
          <p:spPr>
            <a:xfrm>
              <a:off x="9521898" y="5689198"/>
              <a:ext cx="533191" cy="227471"/>
            </a:xfrm>
            <a:prstGeom prst="roundRect">
              <a:avLst>
                <a:gd name="adj" fmla="val 38470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dirty="0">
                  <a:solidFill>
                    <a:schemeClr val="tx1"/>
                  </a:solidFill>
                  <a:latin typeface="Montserrat" pitchFamily="2" charset="0"/>
                  <a:cs typeface="Arial Narrow" panose="020B0604020202020204" pitchFamily="34" charset="0"/>
                </a:rPr>
                <a:t>ЖД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AD78E52-8CC7-9499-35F1-C1E82CB073BE}"/>
              </a:ext>
            </a:extLst>
          </p:cNvPr>
          <p:cNvSpPr txBox="1"/>
          <p:nvPr/>
        </p:nvSpPr>
        <p:spPr>
          <a:xfrm>
            <a:off x="807028" y="955275"/>
            <a:ext cx="4812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192364"/>
                </a:solidFill>
                <a:latin typeface="Montserrat" pitchFamily="2" charset="0"/>
              </a:rPr>
              <a:t>Прилегающая территория к станции ТПУ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BB9FBF43-3F40-B73D-13DA-D9EA808A3C31}"/>
              </a:ext>
            </a:extLst>
          </p:cNvPr>
          <p:cNvSpPr/>
          <p:nvPr/>
        </p:nvSpPr>
        <p:spPr>
          <a:xfrm>
            <a:off x="2259673" y="3674171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6E7C1BBF-890E-297D-19E5-893F2D8B2529}"/>
              </a:ext>
            </a:extLst>
          </p:cNvPr>
          <p:cNvSpPr/>
          <p:nvPr/>
        </p:nvSpPr>
        <p:spPr>
          <a:xfrm>
            <a:off x="2602503" y="3385197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97AE00E6-25A1-45D4-D2E8-9CB4F7061496}"/>
              </a:ext>
            </a:extLst>
          </p:cNvPr>
          <p:cNvSpPr/>
          <p:nvPr/>
        </p:nvSpPr>
        <p:spPr>
          <a:xfrm>
            <a:off x="1256628" y="2443402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76D57770-965D-8086-A856-9E347777C128}"/>
              </a:ext>
            </a:extLst>
          </p:cNvPr>
          <p:cNvSpPr/>
          <p:nvPr/>
        </p:nvSpPr>
        <p:spPr>
          <a:xfrm>
            <a:off x="824795" y="3821609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5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B6ADCAF4-56EB-38E5-A6CD-101A14EE344E}"/>
              </a:ext>
            </a:extLst>
          </p:cNvPr>
          <p:cNvSpPr/>
          <p:nvPr/>
        </p:nvSpPr>
        <p:spPr>
          <a:xfrm>
            <a:off x="1766350" y="1929120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6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7126D919-05AA-D991-A581-571402DEACC4}"/>
              </a:ext>
            </a:extLst>
          </p:cNvPr>
          <p:cNvSpPr/>
          <p:nvPr/>
        </p:nvSpPr>
        <p:spPr>
          <a:xfrm>
            <a:off x="2508227" y="1419135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7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F44325AE-38A0-C6F0-8F8F-741E6C60BE8F}"/>
              </a:ext>
            </a:extLst>
          </p:cNvPr>
          <p:cNvSpPr/>
          <p:nvPr/>
        </p:nvSpPr>
        <p:spPr>
          <a:xfrm>
            <a:off x="4920157" y="2730416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8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B9D400F7-B594-E54A-BFA0-0C80E11B53B9}"/>
              </a:ext>
            </a:extLst>
          </p:cNvPr>
          <p:cNvSpPr/>
          <p:nvPr/>
        </p:nvSpPr>
        <p:spPr>
          <a:xfrm>
            <a:off x="6098425" y="1368393"/>
            <a:ext cx="216000" cy="216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1923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D2AD5C65-3E6B-5A5F-A478-7D3C4EB32E58}"/>
              </a:ext>
            </a:extLst>
          </p:cNvPr>
          <p:cNvSpPr/>
          <p:nvPr/>
        </p:nvSpPr>
        <p:spPr>
          <a:xfrm>
            <a:off x="6225774" y="2396381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359916-B23C-21B8-3261-C2D22F0BB089}"/>
              </a:ext>
            </a:extLst>
          </p:cNvPr>
          <p:cNvSpPr txBox="1"/>
          <p:nvPr/>
        </p:nvSpPr>
        <p:spPr>
          <a:xfrm>
            <a:off x="6441708" y="1349091"/>
            <a:ext cx="2196203" cy="784830"/>
          </a:xfrm>
          <a:prstGeom prst="rect">
            <a:avLst/>
          </a:prstGeom>
          <a:noFill/>
          <a:ln>
            <a:solidFill>
              <a:srgbClr val="D70541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192364"/>
                </a:solidFill>
                <a:latin typeface="Montserrat" pitchFamily="2" charset="0"/>
              </a:rPr>
              <a:t>ТПУ «ЖД + АВТО»</a:t>
            </a:r>
            <a:endParaRPr lang="ru-RU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S = 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3 га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Инвестиции = 3,5 млрд руб.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Среднегодовая выручка</a:t>
            </a:r>
            <a:r>
              <a:rPr lang="ru-RU" sz="900" baseline="30000" dirty="0">
                <a:solidFill>
                  <a:srgbClr val="192364"/>
                </a:solidFill>
                <a:latin typeface="Montserrat" pitchFamily="2" charset="0"/>
              </a:rPr>
              <a:t>1</a:t>
            </a:r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26%</a:t>
            </a:r>
            <a:endParaRPr lang="en-US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IRR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23,5%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685285F-6595-B09F-0AD4-764E51BFB321}"/>
              </a:ext>
            </a:extLst>
          </p:cNvPr>
          <p:cNvSpPr txBox="1"/>
          <p:nvPr/>
        </p:nvSpPr>
        <p:spPr>
          <a:xfrm>
            <a:off x="6441708" y="4435054"/>
            <a:ext cx="2195085" cy="784830"/>
          </a:xfrm>
          <a:prstGeom prst="rect">
            <a:avLst/>
          </a:prstGeom>
          <a:noFill/>
          <a:ln>
            <a:solidFill>
              <a:srgbClr val="192364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192364"/>
                </a:solidFill>
                <a:latin typeface="Montserrat" pitchFamily="2" charset="0"/>
              </a:rPr>
              <a:t>Логистический центр</a:t>
            </a:r>
            <a:endParaRPr lang="ru-RU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S = 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9,5 га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Инвестиции = 1,5 млрд руб.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Среднегодовая выручка</a:t>
            </a:r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9,5%</a:t>
            </a:r>
            <a:endParaRPr lang="en-US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IRR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5,9%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CDEF9C-E4F8-57F4-A7C7-67B6C7848739}"/>
              </a:ext>
            </a:extLst>
          </p:cNvPr>
          <p:cNvSpPr txBox="1"/>
          <p:nvPr/>
        </p:nvSpPr>
        <p:spPr>
          <a:xfrm>
            <a:off x="6447039" y="2379880"/>
            <a:ext cx="2195086" cy="784830"/>
          </a:xfrm>
          <a:prstGeom prst="rect">
            <a:avLst/>
          </a:prstGeom>
          <a:noFill/>
          <a:ln>
            <a:solidFill>
              <a:srgbClr val="192364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192364"/>
                </a:solidFill>
                <a:latin typeface="Montserrat" pitchFamily="2" charset="0"/>
              </a:rPr>
              <a:t>ТПУ «ЖД + АВТО» (паркинг)</a:t>
            </a:r>
            <a:endParaRPr lang="ru-RU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S = 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3 га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Инвестиции = 0,1 млрд руб.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Среднегодовая выручка</a:t>
            </a:r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30%</a:t>
            </a:r>
            <a:endParaRPr lang="en-US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IRR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15%</a:t>
            </a:r>
          </a:p>
        </p:txBody>
      </p:sp>
      <p:pic>
        <p:nvPicPr>
          <p:cNvPr id="61" name="Рисунок 60" descr="Грузовик со сплошной заливкой">
            <a:extLst>
              <a:ext uri="{FF2B5EF4-FFF2-40B4-BE49-F238E27FC236}">
                <a16:creationId xmlns:a16="http://schemas.microsoft.com/office/drawing/2014/main" id="{8FC6D196-0339-F371-54B2-428ED1DEC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1971" y="4426610"/>
            <a:ext cx="281598" cy="270389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37ADBD9B-7942-BD10-AD3C-BFC4F93CF39C}"/>
              </a:ext>
            </a:extLst>
          </p:cNvPr>
          <p:cNvSpPr txBox="1"/>
          <p:nvPr/>
        </p:nvSpPr>
        <p:spPr>
          <a:xfrm>
            <a:off x="9116773" y="3407495"/>
            <a:ext cx="2196202" cy="784830"/>
          </a:xfrm>
          <a:prstGeom prst="rect">
            <a:avLst/>
          </a:prstGeom>
          <a:noFill/>
          <a:ln>
            <a:solidFill>
              <a:srgbClr val="192364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192364"/>
                </a:solidFill>
                <a:latin typeface="Montserrat" pitchFamily="2" charset="0"/>
              </a:rPr>
              <a:t>Рекреация</a:t>
            </a: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S = 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100 га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Инвестиции = 0,5 млрд руб.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Среднегодовая выручка</a:t>
            </a:r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30%</a:t>
            </a:r>
            <a:endParaRPr lang="en-US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IRR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26,9%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18DFA1-2418-4AD0-E354-90A952E35122}"/>
              </a:ext>
            </a:extLst>
          </p:cNvPr>
          <p:cNvSpPr txBox="1"/>
          <p:nvPr/>
        </p:nvSpPr>
        <p:spPr>
          <a:xfrm>
            <a:off x="9116773" y="2377205"/>
            <a:ext cx="2196202" cy="784830"/>
          </a:xfrm>
          <a:prstGeom prst="rect">
            <a:avLst/>
          </a:prstGeom>
          <a:noFill/>
          <a:ln>
            <a:solidFill>
              <a:srgbClr val="192364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192364"/>
                </a:solidFill>
                <a:latin typeface="Montserrat" pitchFamily="2" charset="0"/>
              </a:rPr>
              <a:t>Жилой микрорайон</a:t>
            </a: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S = 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180 тыс. м²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Инвестиции = 11,2 млрд руб.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Среднегодовая выручка</a:t>
            </a:r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-</a:t>
            </a:r>
            <a:endParaRPr lang="en-US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IRR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22,9%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768917-D499-8431-942B-F5E39A2E5FAB}"/>
              </a:ext>
            </a:extLst>
          </p:cNvPr>
          <p:cNvSpPr txBox="1"/>
          <p:nvPr/>
        </p:nvSpPr>
        <p:spPr>
          <a:xfrm>
            <a:off x="9116773" y="4415816"/>
            <a:ext cx="2196202" cy="784830"/>
          </a:xfrm>
          <a:prstGeom prst="rect">
            <a:avLst/>
          </a:prstGeom>
          <a:noFill/>
          <a:ln>
            <a:solidFill>
              <a:srgbClr val="192364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192364"/>
                </a:solidFill>
                <a:latin typeface="Montserrat" pitchFamily="2" charset="0"/>
              </a:rPr>
              <a:t>Коттеджный поселок</a:t>
            </a: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S = 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150 га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Инвестиции = 15 млрд руб.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Среднегодовая выручка </a:t>
            </a:r>
            <a:r>
              <a:rPr lang="ru-RU" sz="900" baseline="30000" dirty="0">
                <a:solidFill>
                  <a:srgbClr val="192364"/>
                </a:solidFill>
                <a:latin typeface="Montserrat" pitchFamily="2" charset="0"/>
              </a:rPr>
              <a:t>2</a:t>
            </a:r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 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15%</a:t>
            </a:r>
            <a:endParaRPr lang="en-US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IRR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7,5%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4E4F01D-E6B0-069C-B7BA-E8948F38C9E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0973" y="3451945"/>
            <a:ext cx="269592" cy="256940"/>
          </a:xfrm>
          <a:prstGeom prst="rect">
            <a:avLst/>
          </a:prstGeom>
        </p:spPr>
      </p:pic>
      <p:pic>
        <p:nvPicPr>
          <p:cNvPr id="67" name="Рисунок 66" descr="Загородная сцена со сплошной заливкой">
            <a:extLst>
              <a:ext uri="{FF2B5EF4-FFF2-40B4-BE49-F238E27FC236}">
                <a16:creationId xmlns:a16="http://schemas.microsoft.com/office/drawing/2014/main" id="{8A6564D6-A531-0A7B-3B27-1E8005B23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48980" y="4438564"/>
            <a:ext cx="240064" cy="228798"/>
          </a:xfrm>
          <a:prstGeom prst="rect">
            <a:avLst/>
          </a:prstGeom>
        </p:spPr>
      </p:pic>
      <p:sp>
        <p:nvSpPr>
          <p:cNvPr id="68" name="Овал 67">
            <a:extLst>
              <a:ext uri="{FF2B5EF4-FFF2-40B4-BE49-F238E27FC236}">
                <a16:creationId xmlns:a16="http://schemas.microsoft.com/office/drawing/2014/main" id="{FAC2A936-CAAD-EB87-252E-01F508F9B10C}"/>
              </a:ext>
            </a:extLst>
          </p:cNvPr>
          <p:cNvSpPr/>
          <p:nvPr/>
        </p:nvSpPr>
        <p:spPr>
          <a:xfrm>
            <a:off x="6225774" y="3431367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68D4BBAD-D059-7A56-69D9-FFC1FD93B4E9}"/>
              </a:ext>
            </a:extLst>
          </p:cNvPr>
          <p:cNvSpPr/>
          <p:nvPr/>
        </p:nvSpPr>
        <p:spPr>
          <a:xfrm>
            <a:off x="6225774" y="4494916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A078918A-F908-A7A3-E559-2C367B770D9B}"/>
              </a:ext>
            </a:extLst>
          </p:cNvPr>
          <p:cNvSpPr/>
          <p:nvPr/>
        </p:nvSpPr>
        <p:spPr>
          <a:xfrm>
            <a:off x="8882008" y="2341481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6</a:t>
            </a: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8DD4A526-805D-F3CC-1ED1-9747D3CF1344}"/>
              </a:ext>
            </a:extLst>
          </p:cNvPr>
          <p:cNvSpPr/>
          <p:nvPr/>
        </p:nvSpPr>
        <p:spPr>
          <a:xfrm>
            <a:off x="8882008" y="3376467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7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3524B11D-CBA6-7E99-D975-EA4A24247871}"/>
              </a:ext>
            </a:extLst>
          </p:cNvPr>
          <p:cNvSpPr/>
          <p:nvPr/>
        </p:nvSpPr>
        <p:spPr>
          <a:xfrm>
            <a:off x="8882008" y="4440016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8</a:t>
            </a: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438687F9-5A5C-A077-AEBF-94C1344FDA17}"/>
              </a:ext>
            </a:extLst>
          </p:cNvPr>
          <p:cNvSpPr/>
          <p:nvPr/>
        </p:nvSpPr>
        <p:spPr>
          <a:xfrm>
            <a:off x="8880944" y="1347654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F39B9BD-35A0-E782-C9B3-D17B28EE0CB0}"/>
              </a:ext>
            </a:extLst>
          </p:cNvPr>
          <p:cNvSpPr txBox="1"/>
          <p:nvPr/>
        </p:nvSpPr>
        <p:spPr>
          <a:xfrm>
            <a:off x="6444439" y="3401416"/>
            <a:ext cx="2182750" cy="784830"/>
          </a:xfrm>
          <a:prstGeom prst="rect">
            <a:avLst/>
          </a:prstGeom>
          <a:noFill/>
          <a:ln>
            <a:solidFill>
              <a:srgbClr val="192364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192364"/>
                </a:solidFill>
                <a:latin typeface="Montserrat" pitchFamily="2" charset="0"/>
              </a:rPr>
              <a:t>ТПУ «ЖД + АВТО» (ТЦ)</a:t>
            </a:r>
            <a:endParaRPr lang="ru-RU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S = 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0,3 га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Инвестиции = 0,3 млрд руб.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Среднегодовая выручка</a:t>
            </a:r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40%</a:t>
            </a:r>
            <a:endParaRPr lang="en-US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IRR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35%</a:t>
            </a:r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id="{6B7E74E4-953E-E821-D8F9-4089E3704A18}"/>
              </a:ext>
            </a:extLst>
          </p:cNvPr>
          <p:cNvSpPr/>
          <p:nvPr/>
        </p:nvSpPr>
        <p:spPr>
          <a:xfrm>
            <a:off x="5333680" y="2705308"/>
            <a:ext cx="149902" cy="164891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Montserrat" pitchFamily="2" charset="0"/>
                <a:cs typeface="Arial Narrow" panose="020B0604020202020204" pitchFamily="34" charset="0"/>
              </a:rPr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49388D-74B8-E5FB-17C3-2FE54F89F457}"/>
              </a:ext>
            </a:extLst>
          </p:cNvPr>
          <p:cNvSpPr txBox="1"/>
          <p:nvPr/>
        </p:nvSpPr>
        <p:spPr>
          <a:xfrm>
            <a:off x="9116774" y="1355170"/>
            <a:ext cx="2196202" cy="784830"/>
          </a:xfrm>
          <a:prstGeom prst="rect">
            <a:avLst/>
          </a:prstGeom>
          <a:noFill/>
          <a:ln>
            <a:solidFill>
              <a:srgbClr val="192364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192364"/>
                </a:solidFill>
                <a:latin typeface="Montserrat" pitchFamily="2" charset="0"/>
              </a:rPr>
              <a:t>Технопарк</a:t>
            </a: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S = 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30 га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Инвестиции = 5,3 млрд руб.</a:t>
            </a:r>
          </a:p>
          <a:p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Среднегодовая выручка</a:t>
            </a:r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10%</a:t>
            </a:r>
            <a:endParaRPr lang="en-US" sz="900" dirty="0">
              <a:solidFill>
                <a:srgbClr val="192364"/>
              </a:solidFill>
              <a:latin typeface="Montserrat" pitchFamily="2" charset="0"/>
            </a:endParaRPr>
          </a:p>
          <a:p>
            <a:r>
              <a:rPr lang="en-US" sz="900" dirty="0">
                <a:solidFill>
                  <a:srgbClr val="192364"/>
                </a:solidFill>
                <a:latin typeface="Montserrat" pitchFamily="2" charset="0"/>
              </a:rPr>
              <a:t>IRR ≈</a:t>
            </a:r>
            <a:r>
              <a:rPr lang="ru-RU" sz="900" dirty="0">
                <a:solidFill>
                  <a:srgbClr val="192364"/>
                </a:solidFill>
                <a:latin typeface="Montserrat" pitchFamily="2" charset="0"/>
              </a:rPr>
              <a:t> 7,3%</a:t>
            </a:r>
          </a:p>
        </p:txBody>
      </p:sp>
      <p:pic>
        <p:nvPicPr>
          <p:cNvPr id="77" name="Рисунок 76" descr="Атом со сплошной заливкой">
            <a:extLst>
              <a:ext uri="{FF2B5EF4-FFF2-40B4-BE49-F238E27FC236}">
                <a16:creationId xmlns:a16="http://schemas.microsoft.com/office/drawing/2014/main" id="{E3480F68-BBDD-15CD-E716-D0B739DC0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22294" y="1381815"/>
            <a:ext cx="273855" cy="26100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9C4074A2-F1ED-BA27-4618-344477E711A7}"/>
              </a:ext>
            </a:extLst>
          </p:cNvPr>
          <p:cNvSpPr txBox="1"/>
          <p:nvPr/>
        </p:nvSpPr>
        <p:spPr>
          <a:xfrm>
            <a:off x="6363641" y="5218756"/>
            <a:ext cx="241896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" baseline="30000" dirty="0">
                <a:solidFill>
                  <a:srgbClr val="192364"/>
                </a:solidFill>
                <a:latin typeface="Montserrat" pitchFamily="2" charset="0"/>
              </a:rPr>
              <a:t>1</a:t>
            </a:r>
            <a:r>
              <a:rPr lang="ru-RU" sz="700" dirty="0">
                <a:solidFill>
                  <a:srgbClr val="192364"/>
                </a:solidFill>
                <a:latin typeface="Montserrat" pitchFamily="2" charset="0"/>
              </a:rPr>
              <a:t> как доля от совокупных инвестиций</a:t>
            </a:r>
          </a:p>
          <a:p>
            <a:r>
              <a:rPr lang="ru-RU" sz="800" baseline="30000" dirty="0">
                <a:solidFill>
                  <a:srgbClr val="192364"/>
                </a:solidFill>
                <a:latin typeface="Montserrat" pitchFamily="2" charset="0"/>
              </a:rPr>
              <a:t>2</a:t>
            </a:r>
            <a:r>
              <a:rPr lang="en-US" sz="800" dirty="0">
                <a:solidFill>
                  <a:srgbClr val="192364"/>
                </a:solidFill>
                <a:latin typeface="Montserrat" pitchFamily="2" charset="0"/>
              </a:rPr>
              <a:t> </a:t>
            </a:r>
            <a:r>
              <a:rPr lang="ru-RU" sz="700" dirty="0">
                <a:solidFill>
                  <a:srgbClr val="192364"/>
                </a:solidFill>
                <a:latin typeface="Montserrat" pitchFamily="2" charset="0"/>
              </a:rPr>
              <a:t>для коттеджей, сдаваемых в аренду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187607-0DE1-66FA-0CC4-AE8E306B371B}"/>
              </a:ext>
            </a:extLst>
          </p:cNvPr>
          <p:cNvSpPr txBox="1"/>
          <p:nvPr/>
        </p:nvSpPr>
        <p:spPr>
          <a:xfrm>
            <a:off x="6441709" y="955274"/>
            <a:ext cx="4812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192364"/>
                </a:solidFill>
                <a:latin typeface="Montserrat" pitchFamily="2" charset="0"/>
              </a:rPr>
              <a:t>Потенциальные инвестпроекты *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E9DD2D0-134F-A4E0-A987-CC18465A262C}"/>
              </a:ext>
            </a:extLst>
          </p:cNvPr>
          <p:cNvSpPr txBox="1"/>
          <p:nvPr/>
        </p:nvSpPr>
        <p:spPr>
          <a:xfrm>
            <a:off x="655202" y="6095866"/>
            <a:ext cx="5226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192364"/>
                </a:solidFill>
                <a:latin typeface="Montserrat" pitchFamily="2" charset="0"/>
              </a:rPr>
              <a:t>* приведенные инвестпроекты являются предварительными, отображены для иллюстрации возможного перечня идей для девелопмента и требуют дальнейшей проработки</a:t>
            </a:r>
          </a:p>
        </p:txBody>
      </p:sp>
      <p:sp>
        <p:nvSpPr>
          <p:cNvPr id="79" name="Полилиния 5">
            <a:extLst>
              <a:ext uri="{FF2B5EF4-FFF2-40B4-BE49-F238E27FC236}">
                <a16:creationId xmlns:a16="http://schemas.microsoft.com/office/drawing/2014/main" id="{DE98D205-26F4-437E-B6E4-5813E6A415A8}"/>
              </a:ext>
            </a:extLst>
          </p:cNvPr>
          <p:cNvSpPr/>
          <p:nvPr/>
        </p:nvSpPr>
        <p:spPr>
          <a:xfrm>
            <a:off x="973893" y="2332959"/>
            <a:ext cx="2039063" cy="2953463"/>
          </a:xfrm>
          <a:custGeom>
            <a:avLst/>
            <a:gdLst>
              <a:gd name="connsiteX0" fmla="*/ 4890 w 2039063"/>
              <a:gd name="connsiteY0" fmla="*/ 1476731 h 2953463"/>
              <a:gd name="connsiteX1" fmla="*/ 0 w 2039063"/>
              <a:gd name="connsiteY1" fmla="*/ 400967 h 2953463"/>
              <a:gd name="connsiteX2" fmla="*/ 469425 w 2039063"/>
              <a:gd name="connsiteY2" fmla="*/ 0 h 2953463"/>
              <a:gd name="connsiteX3" fmla="*/ 1662546 w 2039063"/>
              <a:gd name="connsiteY3" fmla="*/ 1266468 h 2953463"/>
              <a:gd name="connsiteX4" fmla="*/ 1305587 w 2039063"/>
              <a:gd name="connsiteY4" fmla="*/ 1594087 h 2953463"/>
              <a:gd name="connsiteX5" fmla="*/ 2039063 w 2039063"/>
              <a:gd name="connsiteY5" fmla="*/ 2396021 h 2953463"/>
              <a:gd name="connsiteX6" fmla="*/ 1408274 w 2039063"/>
              <a:gd name="connsiteY6" fmla="*/ 2953463 h 2953463"/>
              <a:gd name="connsiteX7" fmla="*/ 4890 w 2039063"/>
              <a:gd name="connsiteY7" fmla="*/ 1476731 h 2953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9063" h="2953463">
                <a:moveTo>
                  <a:pt x="4890" y="1476731"/>
                </a:moveTo>
                <a:lnTo>
                  <a:pt x="0" y="400967"/>
                </a:lnTo>
                <a:lnTo>
                  <a:pt x="469425" y="0"/>
                </a:lnTo>
                <a:lnTo>
                  <a:pt x="1662546" y="1266468"/>
                </a:lnTo>
                <a:lnTo>
                  <a:pt x="1305587" y="1594087"/>
                </a:lnTo>
                <a:lnTo>
                  <a:pt x="2039063" y="2396021"/>
                </a:lnTo>
                <a:lnTo>
                  <a:pt x="1408274" y="2953463"/>
                </a:lnTo>
                <a:lnTo>
                  <a:pt x="4890" y="1476731"/>
                </a:lnTo>
                <a:close/>
              </a:path>
            </a:pathLst>
          </a:custGeom>
          <a:pattFill prst="lg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2364"/>
              </a:solidFill>
              <a:latin typeface="Montserrat" pitchFamily="2" charset="0"/>
            </a:endParaRPr>
          </a:p>
        </p:txBody>
      </p:sp>
      <p:pic>
        <p:nvPicPr>
          <p:cNvPr id="14" name="Рисунок 13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33E4DD-4039-8DBC-B7EC-E923E25A0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9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6000" contrast="-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7591" y="1387345"/>
            <a:ext cx="225978" cy="214147"/>
          </a:xfrm>
          <a:prstGeom prst="rect">
            <a:avLst/>
          </a:prstGeom>
          <a:noFill/>
        </p:spPr>
      </p:pic>
      <p:pic>
        <p:nvPicPr>
          <p:cNvPr id="25" name="Рисунок 24" descr="Изображение выглядит как черный, темн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79050C-A789-28C6-4159-335B46BDDC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8209" y="3444915"/>
            <a:ext cx="192886" cy="192886"/>
          </a:xfrm>
          <a:prstGeom prst="rect">
            <a:avLst/>
          </a:prstGeom>
        </p:spPr>
      </p:pic>
      <p:sp>
        <p:nvSpPr>
          <p:cNvPr id="28" name="Овал 27">
            <a:extLst>
              <a:ext uri="{FF2B5EF4-FFF2-40B4-BE49-F238E27FC236}">
                <a16:creationId xmlns:a16="http://schemas.microsoft.com/office/drawing/2014/main" id="{27C573B7-8299-9D19-5A99-ABEF8EF9F017}"/>
              </a:ext>
            </a:extLst>
          </p:cNvPr>
          <p:cNvSpPr/>
          <p:nvPr/>
        </p:nvSpPr>
        <p:spPr>
          <a:xfrm>
            <a:off x="8435297" y="2416372"/>
            <a:ext cx="180000" cy="180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</a:t>
            </a:r>
            <a:endParaRPr lang="ru-RU" sz="1200" b="1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6B11C9A-691B-CE59-013A-0BD19B99EF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01824" y="2421705"/>
            <a:ext cx="287220" cy="2619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860DF5-6FD5-7812-1C83-0225C71F186F}"/>
              </a:ext>
            </a:extLst>
          </p:cNvPr>
          <p:cNvSpPr txBox="1"/>
          <p:nvPr/>
        </p:nvSpPr>
        <p:spPr>
          <a:xfrm>
            <a:off x="6390243" y="5648179"/>
            <a:ext cx="56704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ru-RU" sz="1600" b="1" dirty="0">
                <a:solidFill>
                  <a:srgbClr val="192364"/>
                </a:solidFill>
                <a:latin typeface="Montserrat" pitchFamily="2" charset="0"/>
              </a:rPr>
              <a:t>Прилегающие территории к транспортным артериям с высокой интенсивностью позволяют реализовать большой спектр проектов</a:t>
            </a:r>
            <a:endParaRPr lang="ru-RU" sz="1600" dirty="0">
              <a:latin typeface="Montserrat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836A698C-433E-8DD9-5D02-57901BAD579C}"/>
              </a:ext>
            </a:extLst>
          </p:cNvPr>
          <p:cNvCxnSpPr>
            <a:cxnSpLocks/>
          </p:cNvCxnSpPr>
          <p:nvPr/>
        </p:nvCxnSpPr>
        <p:spPr>
          <a:xfrm flipH="1" flipV="1">
            <a:off x="957700" y="1371332"/>
            <a:ext cx="163113" cy="370174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8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B4B5B-2347-800D-5626-8993474FE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58343861-2454-524A-4FDA-3042B29F11DE}"/>
              </a:ext>
            </a:extLst>
          </p:cNvPr>
          <p:cNvSpPr/>
          <p:nvPr/>
        </p:nvSpPr>
        <p:spPr>
          <a:xfrm>
            <a:off x="6890428" y="2348819"/>
            <a:ext cx="4281341" cy="3211609"/>
          </a:xfrm>
          <a:prstGeom prst="rect">
            <a:avLst/>
          </a:prstGeom>
          <a:solidFill>
            <a:schemeClr val="accent5">
              <a:lumMod val="40000"/>
              <a:lumOff val="60000"/>
              <a:alpha val="21520"/>
            </a:schemeClr>
          </a:solidFill>
          <a:ln w="3175">
            <a:solidFill>
              <a:srgbClr val="1923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C1DC54A8-8206-D422-240E-8C368F7B2FB0}"/>
              </a:ext>
            </a:extLst>
          </p:cNvPr>
          <p:cNvCxnSpPr>
            <a:cxnSpLocks/>
          </p:cNvCxnSpPr>
          <p:nvPr/>
        </p:nvCxnSpPr>
        <p:spPr>
          <a:xfrm flipH="1">
            <a:off x="7036437" y="3020766"/>
            <a:ext cx="2903703" cy="66626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F2475E5-AB03-46A5-1617-42B66814B71B}"/>
              </a:ext>
            </a:extLst>
          </p:cNvPr>
          <p:cNvSpPr/>
          <p:nvPr/>
        </p:nvSpPr>
        <p:spPr>
          <a:xfrm>
            <a:off x="0" y="900891"/>
            <a:ext cx="12192000" cy="514023"/>
          </a:xfrm>
          <a:prstGeom prst="rect">
            <a:avLst/>
          </a:prstGeom>
          <a:solidFill>
            <a:srgbClr val="E3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4923E40D-AB5B-3586-2030-CFDA07B7A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8489" y="6559561"/>
            <a:ext cx="292247" cy="228751"/>
          </a:xfrm>
        </p:spPr>
        <p:txBody>
          <a:bodyPr/>
          <a:lstStyle/>
          <a:p>
            <a:fld id="{525A4689-B8A0-CC4F-849B-F70BD165C374}" type="slidenum">
              <a:rPr lang="x-none" smtClean="0"/>
              <a:pPr/>
              <a:t>7</a:t>
            </a:fld>
            <a:endParaRPr lang="x-none" dirty="0"/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FF8A220B-6606-CF65-DF81-8F564BF6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9" y="294774"/>
            <a:ext cx="11646529" cy="249299"/>
          </a:xfrm>
        </p:spPr>
        <p:txBody>
          <a:bodyPr/>
          <a:lstStyle/>
          <a:p>
            <a:r>
              <a:rPr lang="ru-RU" sz="1800" b="1" dirty="0">
                <a:solidFill>
                  <a:srgbClr val="192364"/>
                </a:solidFill>
                <a:latin typeface="Montserrat" pitchFamily="2" charset="0"/>
              </a:rPr>
              <a:t>Синергетический эффект от комплексного развития инфраструктуры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488C44-9CDA-240F-1406-A140CAE5B3B5}"/>
              </a:ext>
            </a:extLst>
          </p:cNvPr>
          <p:cNvSpPr txBox="1"/>
          <p:nvPr/>
        </p:nvSpPr>
        <p:spPr>
          <a:xfrm>
            <a:off x="402022" y="990310"/>
            <a:ext cx="8061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92364"/>
                </a:solidFill>
                <a:latin typeface="Montserrat" pitchFamily="2" charset="0"/>
                <a:cs typeface="Arial Narrow" panose="020B0604020202020204" pitchFamily="34" charset="0"/>
              </a:rPr>
              <a:t>Скоростная дорога М-11 «Нева» и ВСМ Москва – Санкт-Петербург </a:t>
            </a:r>
            <a:endParaRPr lang="ru-RU" sz="1600" dirty="0">
              <a:solidFill>
                <a:srgbClr val="192364"/>
              </a:solidFill>
              <a:latin typeface="Montserra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4C7E6B-526B-5094-B27A-910B1AD80759}"/>
              </a:ext>
            </a:extLst>
          </p:cNvPr>
          <p:cNvSpPr txBox="1"/>
          <p:nvPr/>
        </p:nvSpPr>
        <p:spPr>
          <a:xfrm>
            <a:off x="1244346" y="1604976"/>
            <a:ext cx="399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" pitchFamily="2" charset="0"/>
              </a:rPr>
              <a:t>Станция ВСМ + имеется съезд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E236BC-0648-EA36-7ABB-CF92F8D28A48}"/>
              </a:ext>
            </a:extLst>
          </p:cNvPr>
          <p:cNvSpPr txBox="1"/>
          <p:nvPr/>
        </p:nvSpPr>
        <p:spPr>
          <a:xfrm>
            <a:off x="7568056" y="1604976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Montserrat" pitchFamily="2" charset="0"/>
              </a:rPr>
              <a:t>Станция ВСМ без съезда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E528BA-6F10-4EAD-095C-3BC6A23D75E7}"/>
              </a:ext>
            </a:extLst>
          </p:cNvPr>
          <p:cNvSpPr txBox="1"/>
          <p:nvPr/>
        </p:nvSpPr>
        <p:spPr>
          <a:xfrm>
            <a:off x="2593970" y="1893788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ontserrat" pitchFamily="2" charset="0"/>
              </a:rPr>
              <a:t>Валдай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8B70A-BDCA-50D3-EE86-F57DE7B8FFA4}"/>
              </a:ext>
            </a:extLst>
          </p:cNvPr>
          <p:cNvSpPr txBox="1"/>
          <p:nvPr/>
        </p:nvSpPr>
        <p:spPr>
          <a:xfrm>
            <a:off x="8355734" y="1897503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Montserrat" pitchFamily="2" charset="0"/>
              </a:rPr>
              <a:t>Жаровская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C287761E-5B10-D019-9F30-B672FBA53166}"/>
              </a:ext>
            </a:extLst>
          </p:cNvPr>
          <p:cNvCxnSpPr/>
          <p:nvPr/>
        </p:nvCxnSpPr>
        <p:spPr>
          <a:xfrm>
            <a:off x="7030735" y="3064096"/>
            <a:ext cx="2295939" cy="2305879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Овал 44">
            <a:extLst>
              <a:ext uri="{FF2B5EF4-FFF2-40B4-BE49-F238E27FC236}">
                <a16:creationId xmlns:a16="http://schemas.microsoft.com/office/drawing/2014/main" id="{E1FCBB54-9D2B-9539-C7F3-47C6CAAC7798}"/>
              </a:ext>
            </a:extLst>
          </p:cNvPr>
          <p:cNvSpPr/>
          <p:nvPr/>
        </p:nvSpPr>
        <p:spPr>
          <a:xfrm>
            <a:off x="8401556" y="4920653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Montserrat" pitchFamily="2" charset="0"/>
              </a:rPr>
              <a:t>Ст.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AC2E33DD-B620-0FE0-299C-4E53965FD3E4}"/>
              </a:ext>
            </a:extLst>
          </p:cNvPr>
          <p:cNvCxnSpPr>
            <a:cxnSpLocks/>
          </p:cNvCxnSpPr>
          <p:nvPr/>
        </p:nvCxnSpPr>
        <p:spPr>
          <a:xfrm>
            <a:off x="8463362" y="2663364"/>
            <a:ext cx="1726623" cy="234661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009CA4E2-DBA7-E3EA-10E1-238EFCE47D5C}"/>
              </a:ext>
            </a:extLst>
          </p:cNvPr>
          <p:cNvCxnSpPr>
            <a:cxnSpLocks/>
          </p:cNvCxnSpPr>
          <p:nvPr/>
        </p:nvCxnSpPr>
        <p:spPr>
          <a:xfrm>
            <a:off x="8401556" y="2663364"/>
            <a:ext cx="1726623" cy="2346611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5E9DD334-1798-1319-3573-F681706685D1}"/>
              </a:ext>
            </a:extLst>
          </p:cNvPr>
          <p:cNvCxnSpPr>
            <a:cxnSpLocks/>
          </p:cNvCxnSpPr>
          <p:nvPr/>
        </p:nvCxnSpPr>
        <p:spPr>
          <a:xfrm flipH="1" flipV="1">
            <a:off x="8589266" y="2630202"/>
            <a:ext cx="178852" cy="274339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05A4AB70-5E99-EF36-2B3E-B5FF40418023}"/>
              </a:ext>
            </a:extLst>
          </p:cNvPr>
          <p:cNvCxnSpPr/>
          <p:nvPr/>
        </p:nvCxnSpPr>
        <p:spPr>
          <a:xfrm flipH="1" flipV="1">
            <a:off x="6910488" y="3104446"/>
            <a:ext cx="240494" cy="24945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A5F56811-DB8C-2190-3E69-977A2B79849F}"/>
              </a:ext>
            </a:extLst>
          </p:cNvPr>
          <p:cNvCxnSpPr>
            <a:cxnSpLocks/>
          </p:cNvCxnSpPr>
          <p:nvPr/>
        </p:nvCxnSpPr>
        <p:spPr>
          <a:xfrm flipH="1">
            <a:off x="6990756" y="3530190"/>
            <a:ext cx="246959" cy="62952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1BE3F578-C22E-0E89-A117-962F9C0CB2B4}"/>
              </a:ext>
            </a:extLst>
          </p:cNvPr>
          <p:cNvSpPr txBox="1"/>
          <p:nvPr/>
        </p:nvSpPr>
        <p:spPr>
          <a:xfrm>
            <a:off x="9125336" y="5360625"/>
            <a:ext cx="40267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Montserrat" pitchFamily="2" charset="0"/>
              </a:rPr>
              <a:t>ВСМ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B158CE-B4AB-BE12-F392-599266E1E54E}"/>
              </a:ext>
            </a:extLst>
          </p:cNvPr>
          <p:cNvSpPr txBox="1"/>
          <p:nvPr/>
        </p:nvSpPr>
        <p:spPr>
          <a:xfrm>
            <a:off x="9975165" y="4998804"/>
            <a:ext cx="36901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Montserrat" pitchFamily="2" charset="0"/>
              </a:rPr>
              <a:t>М-11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B15747B-F4F0-E334-1441-216692310EAE}"/>
              </a:ext>
            </a:extLst>
          </p:cNvPr>
          <p:cNvSpPr txBox="1"/>
          <p:nvPr/>
        </p:nvSpPr>
        <p:spPr>
          <a:xfrm>
            <a:off x="9364948" y="3094965"/>
            <a:ext cx="121219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00" dirty="0">
                <a:latin typeface="Montserrat" pitchFamily="2" charset="0"/>
              </a:rPr>
              <a:t>Региональная дорога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DB86488-CAEF-89BB-528A-89ECEA7B3D11}"/>
              </a:ext>
            </a:extLst>
          </p:cNvPr>
          <p:cNvCxnSpPr/>
          <p:nvPr/>
        </p:nvCxnSpPr>
        <p:spPr>
          <a:xfrm>
            <a:off x="7030735" y="3064096"/>
            <a:ext cx="2295939" cy="2305879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EAD1475-C22A-4117-88DE-0BE50E78AA44}"/>
              </a:ext>
            </a:extLst>
          </p:cNvPr>
          <p:cNvGrpSpPr/>
          <p:nvPr/>
        </p:nvGrpSpPr>
        <p:grpSpPr>
          <a:xfrm>
            <a:off x="1020231" y="2345391"/>
            <a:ext cx="4312741" cy="3215037"/>
            <a:chOff x="1020231" y="2560598"/>
            <a:chExt cx="4312741" cy="3215037"/>
          </a:xfrm>
        </p:grpSpPr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A90B4AB4-4AFC-C59E-BE34-BC21A1174E18}"/>
                </a:ext>
              </a:extLst>
            </p:cNvPr>
            <p:cNvSpPr/>
            <p:nvPr/>
          </p:nvSpPr>
          <p:spPr>
            <a:xfrm>
              <a:off x="1020231" y="2564026"/>
              <a:ext cx="4261887" cy="3211609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21520"/>
              </a:schemeClr>
            </a:solidFill>
            <a:ln w="3175">
              <a:solidFill>
                <a:srgbClr val="1923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16E769D6-03F5-4568-BA66-260D5E72D84A}"/>
                </a:ext>
              </a:extLst>
            </p:cNvPr>
            <p:cNvCxnSpPr/>
            <p:nvPr/>
          </p:nvCxnSpPr>
          <p:spPr>
            <a:xfrm>
              <a:off x="1825998" y="3247257"/>
              <a:ext cx="2295939" cy="2305879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3A9FCD6E-F6B6-119F-2644-F38ADEABD69C}"/>
                </a:ext>
              </a:extLst>
            </p:cNvPr>
            <p:cNvSpPr/>
            <p:nvPr/>
          </p:nvSpPr>
          <p:spPr>
            <a:xfrm>
              <a:off x="2115363" y="3141354"/>
              <a:ext cx="2673626" cy="2276061"/>
            </a:xfrm>
            <a:custGeom>
              <a:avLst/>
              <a:gdLst>
                <a:gd name="connsiteX0" fmla="*/ 0 w 2673626"/>
                <a:gd name="connsiteY0" fmla="*/ 0 h 2276061"/>
                <a:gd name="connsiteX1" fmla="*/ 1232452 w 2673626"/>
                <a:gd name="connsiteY1" fmla="*/ 1331844 h 2276061"/>
                <a:gd name="connsiteX2" fmla="*/ 2673626 w 2673626"/>
                <a:gd name="connsiteY2" fmla="*/ 2276061 h 227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3626" h="2276061">
                  <a:moveTo>
                    <a:pt x="0" y="0"/>
                  </a:moveTo>
                  <a:cubicBezTo>
                    <a:pt x="393424" y="476250"/>
                    <a:pt x="786848" y="952501"/>
                    <a:pt x="1232452" y="1331844"/>
                  </a:cubicBezTo>
                  <a:cubicBezTo>
                    <a:pt x="1678056" y="1711187"/>
                    <a:pt x="2385391" y="2102126"/>
                    <a:pt x="2673626" y="2276061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AF45069B-9BA7-B9E4-30F4-5425B4FDE0A5}"/>
                </a:ext>
              </a:extLst>
            </p:cNvPr>
            <p:cNvSpPr/>
            <p:nvPr/>
          </p:nvSpPr>
          <p:spPr>
            <a:xfrm>
              <a:off x="2147924" y="3104157"/>
              <a:ext cx="2673626" cy="2276061"/>
            </a:xfrm>
            <a:custGeom>
              <a:avLst/>
              <a:gdLst>
                <a:gd name="connsiteX0" fmla="*/ 0 w 2673626"/>
                <a:gd name="connsiteY0" fmla="*/ 0 h 2276061"/>
                <a:gd name="connsiteX1" fmla="*/ 1232452 w 2673626"/>
                <a:gd name="connsiteY1" fmla="*/ 1331844 h 2276061"/>
                <a:gd name="connsiteX2" fmla="*/ 2673626 w 2673626"/>
                <a:gd name="connsiteY2" fmla="*/ 2276061 h 227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3626" h="2276061">
                  <a:moveTo>
                    <a:pt x="0" y="0"/>
                  </a:moveTo>
                  <a:cubicBezTo>
                    <a:pt x="393424" y="476250"/>
                    <a:pt x="786848" y="952501"/>
                    <a:pt x="1232452" y="1331844"/>
                  </a:cubicBezTo>
                  <a:cubicBezTo>
                    <a:pt x="1678056" y="1711187"/>
                    <a:pt x="2385391" y="2102126"/>
                    <a:pt x="2673626" y="2276061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43D8A62C-91F5-68D6-CA24-957124366576}"/>
                </a:ext>
              </a:extLst>
            </p:cNvPr>
            <p:cNvSpPr/>
            <p:nvPr/>
          </p:nvSpPr>
          <p:spPr>
            <a:xfrm>
              <a:off x="3293955" y="5286677"/>
              <a:ext cx="360000" cy="36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1000" dirty="0">
                  <a:solidFill>
                    <a:schemeClr val="tx1"/>
                  </a:solidFill>
                  <a:latin typeface="Montserrat" pitchFamily="2" charset="0"/>
                </a:rPr>
                <a:t>Ст.</a:t>
              </a: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DF713913-03F7-4242-E707-A76FC9652262}"/>
                </a:ext>
              </a:extLst>
            </p:cNvPr>
            <p:cNvSpPr/>
            <p:nvPr/>
          </p:nvSpPr>
          <p:spPr>
            <a:xfrm>
              <a:off x="3157027" y="4115261"/>
              <a:ext cx="993857" cy="643306"/>
            </a:xfrm>
            <a:custGeom>
              <a:avLst/>
              <a:gdLst>
                <a:gd name="connsiteX0" fmla="*/ 488393 w 993857"/>
                <a:gd name="connsiteY0" fmla="*/ 533414 h 643306"/>
                <a:gd name="connsiteX1" fmla="*/ 756749 w 993857"/>
                <a:gd name="connsiteY1" fmla="*/ 642745 h 643306"/>
                <a:gd name="connsiteX2" fmla="*/ 975410 w 993857"/>
                <a:gd name="connsiteY2" fmla="*/ 563232 h 643306"/>
                <a:gd name="connsiteX3" fmla="*/ 876019 w 993857"/>
                <a:gd name="connsiteY3" fmla="*/ 304814 h 643306"/>
                <a:gd name="connsiteX4" fmla="*/ 41132 w 993857"/>
                <a:gd name="connsiteY4" fmla="*/ 26518 h 6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3857" h="643306">
                  <a:moveTo>
                    <a:pt x="488393" y="533414"/>
                  </a:moveTo>
                  <a:cubicBezTo>
                    <a:pt x="581986" y="585594"/>
                    <a:pt x="675580" y="637775"/>
                    <a:pt x="756749" y="642745"/>
                  </a:cubicBezTo>
                  <a:cubicBezTo>
                    <a:pt x="837918" y="647715"/>
                    <a:pt x="955532" y="619554"/>
                    <a:pt x="975410" y="563232"/>
                  </a:cubicBezTo>
                  <a:cubicBezTo>
                    <a:pt x="995288" y="506910"/>
                    <a:pt x="1031732" y="394266"/>
                    <a:pt x="876019" y="304814"/>
                  </a:cubicBezTo>
                  <a:cubicBezTo>
                    <a:pt x="720306" y="215362"/>
                    <a:pt x="-204033" y="-91095"/>
                    <a:pt x="41132" y="2651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D94E1EA0-675A-E2DA-5551-FB43A70F5FAA}"/>
                </a:ext>
              </a:extLst>
            </p:cNvPr>
            <p:cNvSpPr/>
            <p:nvPr/>
          </p:nvSpPr>
          <p:spPr>
            <a:xfrm>
              <a:off x="3946795" y="4664456"/>
              <a:ext cx="236856" cy="535169"/>
            </a:xfrm>
            <a:custGeom>
              <a:avLst/>
              <a:gdLst>
                <a:gd name="connsiteX0" fmla="*/ 122996 w 236856"/>
                <a:gd name="connsiteY0" fmla="*/ 315046 h 535169"/>
                <a:gd name="connsiteX1" fmla="*/ 230572 w 236856"/>
                <a:gd name="connsiteY1" fmla="*/ 430306 h 535169"/>
                <a:gd name="connsiteX2" fmla="*/ 199836 w 236856"/>
                <a:gd name="connsiteY2" fmla="*/ 522514 h 535169"/>
                <a:gd name="connsiteX3" fmla="*/ 51 w 236856"/>
                <a:gd name="connsiteY3" fmla="*/ 476410 h 535169"/>
                <a:gd name="connsiteX4" fmla="*/ 184468 w 236856"/>
                <a:gd name="connsiteY4" fmla="*/ 0 h 535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856" h="535169">
                  <a:moveTo>
                    <a:pt x="122996" y="315046"/>
                  </a:moveTo>
                  <a:cubicBezTo>
                    <a:pt x="170380" y="355387"/>
                    <a:pt x="217765" y="395728"/>
                    <a:pt x="230572" y="430306"/>
                  </a:cubicBezTo>
                  <a:cubicBezTo>
                    <a:pt x="243379" y="464884"/>
                    <a:pt x="238256" y="514830"/>
                    <a:pt x="199836" y="522514"/>
                  </a:cubicBezTo>
                  <a:cubicBezTo>
                    <a:pt x="161416" y="530198"/>
                    <a:pt x="2612" y="563496"/>
                    <a:pt x="51" y="476410"/>
                  </a:cubicBezTo>
                  <a:cubicBezTo>
                    <a:pt x="-2510" y="389324"/>
                    <a:pt x="90979" y="194662"/>
                    <a:pt x="18446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76A1B50-7202-052E-EF59-D2A0D9D70A0A}"/>
                </a:ext>
              </a:extLst>
            </p:cNvPr>
            <p:cNvSpPr txBox="1"/>
            <p:nvPr/>
          </p:nvSpPr>
          <p:spPr>
            <a:xfrm>
              <a:off x="2619558" y="2560598"/>
              <a:ext cx="27134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solidFill>
                    <a:srgbClr val="192364"/>
                  </a:solidFill>
                  <a:latin typeface="Montserrat" pitchFamily="2" charset="0"/>
                </a:rPr>
                <a:t>1-3 мин. времени в пути от съезда с М-11 до станции ВСМ</a:t>
              </a:r>
            </a:p>
          </p:txBody>
        </p:sp>
        <p:cxnSp>
          <p:nvCxnSpPr>
            <p:cNvPr id="59" name="Прямая со стрелкой 58">
              <a:extLst>
                <a:ext uri="{FF2B5EF4-FFF2-40B4-BE49-F238E27FC236}">
                  <a16:creationId xmlns:a16="http://schemas.microsoft.com/office/drawing/2014/main" id="{A998A201-8EA1-5436-7561-8EACCCB0A036}"/>
                </a:ext>
              </a:extLst>
            </p:cNvPr>
            <p:cNvCxnSpPr/>
            <p:nvPr/>
          </p:nvCxnSpPr>
          <p:spPr>
            <a:xfrm flipH="1" flipV="1">
              <a:off x="1705751" y="3312173"/>
              <a:ext cx="240494" cy="249453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>
              <a:extLst>
                <a:ext uri="{FF2B5EF4-FFF2-40B4-BE49-F238E27FC236}">
                  <a16:creationId xmlns:a16="http://schemas.microsoft.com/office/drawing/2014/main" id="{11C91AFA-8D60-2672-4EAD-8DE74D3255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9730" y="3049058"/>
              <a:ext cx="222117" cy="263115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D180A2-88CD-74D9-7186-99B290422C0B}"/>
                </a:ext>
              </a:extLst>
            </p:cNvPr>
            <p:cNvSpPr txBox="1"/>
            <p:nvPr/>
          </p:nvSpPr>
          <p:spPr>
            <a:xfrm>
              <a:off x="3893235" y="5548765"/>
              <a:ext cx="40267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00" dirty="0">
                  <a:latin typeface="Montserrat" pitchFamily="2" charset="0"/>
                </a:rPr>
                <a:t>ВСМ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99175DA-1CC3-CFE0-6FEC-3F8560F1C366}"/>
                </a:ext>
              </a:extLst>
            </p:cNvPr>
            <p:cNvSpPr txBox="1"/>
            <p:nvPr/>
          </p:nvSpPr>
          <p:spPr>
            <a:xfrm>
              <a:off x="4627371" y="5361395"/>
              <a:ext cx="36901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00" dirty="0">
                  <a:latin typeface="Montserrat" pitchFamily="2" charset="0"/>
                </a:rPr>
                <a:t>М-11</a:t>
              </a:r>
            </a:p>
          </p:txBody>
        </p: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17B21CBD-AC4D-EAAE-F401-A8EC08ACA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66204" y="3861368"/>
              <a:ext cx="2903703" cy="66626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AD76AD81-C37B-115C-2555-6772C810FA44}"/>
                </a:ext>
              </a:extLst>
            </p:cNvPr>
            <p:cNvCxnSpPr/>
            <p:nvPr/>
          </p:nvCxnSpPr>
          <p:spPr>
            <a:xfrm>
              <a:off x="1825998" y="3247257"/>
              <a:ext cx="2295939" cy="2305879"/>
            </a:xfrm>
            <a:prstGeom prst="line">
              <a:avLst/>
            </a:prstGeom>
            <a:ln w="762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9F4F789-5FD4-7B3A-02A2-DFB6710844DC}"/>
                </a:ext>
              </a:extLst>
            </p:cNvPr>
            <p:cNvSpPr txBox="1"/>
            <p:nvPr/>
          </p:nvSpPr>
          <p:spPr>
            <a:xfrm>
              <a:off x="3858969" y="3938429"/>
              <a:ext cx="121219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00" dirty="0">
                  <a:latin typeface="Montserrat" pitchFamily="2" charset="0"/>
                </a:rPr>
                <a:t>Региональная дорога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F6F31D75-DCEF-62A9-55A5-B1DE5FCF4A93}"/>
              </a:ext>
            </a:extLst>
          </p:cNvPr>
          <p:cNvSpPr txBox="1"/>
          <p:nvPr/>
        </p:nvSpPr>
        <p:spPr>
          <a:xfrm>
            <a:off x="9224920" y="2332598"/>
            <a:ext cx="202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92364"/>
                </a:solidFill>
                <a:latin typeface="Montserrat" pitchFamily="2" charset="0"/>
              </a:rPr>
              <a:t>50-60 мин. времени в пути от съезда с М-11 до станции ВСМ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873CC14-F777-72CE-83D0-7F4CFDD27AE0}"/>
              </a:ext>
            </a:extLst>
          </p:cNvPr>
          <p:cNvSpPr txBox="1"/>
          <p:nvPr/>
        </p:nvSpPr>
        <p:spPr>
          <a:xfrm>
            <a:off x="1283907" y="5826239"/>
            <a:ext cx="9624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92364"/>
                </a:solidFill>
                <a:latin typeface="Montserrat" pitchFamily="2" charset="0"/>
              </a:rPr>
              <a:t>Развитие прилегающих территорий целесообразно планировать с учетом развития всех видов транспорта.</a:t>
            </a:r>
            <a:r>
              <a:rPr lang="en-US" sz="1400" b="1" dirty="0">
                <a:solidFill>
                  <a:srgbClr val="192364"/>
                </a:solidFill>
                <a:latin typeface="Montserrat" pitchFamily="2" charset="0"/>
              </a:rPr>
              <a:t> </a:t>
            </a:r>
            <a:r>
              <a:rPr lang="ru-RU" sz="1400" b="1" dirty="0">
                <a:solidFill>
                  <a:srgbClr val="192364"/>
                </a:solidFill>
                <a:latin typeface="Montserrat" pitchFamily="2" charset="0"/>
              </a:rPr>
              <a:t>Это позволит максимизировать эффект от развития территории. В отдельных случаях возможно строительство дополнительных элементов транспортной инфраструктуры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B9184A0-058C-3AC3-2AC3-BF6CFA064517}"/>
              </a:ext>
            </a:extLst>
          </p:cNvPr>
          <p:cNvSpPr/>
          <p:nvPr/>
        </p:nvSpPr>
        <p:spPr>
          <a:xfrm>
            <a:off x="504165" y="4621796"/>
            <a:ext cx="2337477" cy="737293"/>
          </a:xfrm>
          <a:prstGeom prst="rect">
            <a:avLst/>
          </a:prstGeom>
          <a:solidFill>
            <a:srgbClr val="0073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Montserrat" pitchFamily="2" charset="0"/>
              </a:rPr>
              <a:t>Максимальный потенциал для развития территорий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FA0059-4387-9D6B-5112-9BC9980D95D5}"/>
              </a:ext>
            </a:extLst>
          </p:cNvPr>
          <p:cNvSpPr/>
          <p:nvPr/>
        </p:nvSpPr>
        <p:spPr>
          <a:xfrm>
            <a:off x="5805169" y="4630980"/>
            <a:ext cx="2238093" cy="7372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Montserrat" pitchFamily="2" charset="0"/>
              </a:rPr>
              <a:t>Необходимо проработать вопрос о строительстве нового съезда с М-11</a:t>
            </a:r>
          </a:p>
        </p:txBody>
      </p:sp>
    </p:spTree>
    <p:extLst>
      <p:ext uri="{BB962C8B-B14F-4D97-AF65-F5344CB8AC3E}">
        <p14:creationId xmlns:p14="http://schemas.microsoft.com/office/powerpoint/2010/main" val="300526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F78A9-427C-6942-3CE3-C7631A78B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D047C85-F125-D164-A5E3-403A91A822CE}"/>
              </a:ext>
            </a:extLst>
          </p:cNvPr>
          <p:cNvSpPr/>
          <p:nvPr/>
        </p:nvSpPr>
        <p:spPr>
          <a:xfrm>
            <a:off x="469395" y="4904633"/>
            <a:ext cx="11025915" cy="806309"/>
          </a:xfrm>
          <a:prstGeom prst="rect">
            <a:avLst/>
          </a:prstGeom>
          <a:solidFill>
            <a:srgbClr val="E3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A8F1B6D-01E8-6F33-0A22-6D8F4751E835}"/>
              </a:ext>
            </a:extLst>
          </p:cNvPr>
          <p:cNvSpPr/>
          <p:nvPr/>
        </p:nvSpPr>
        <p:spPr>
          <a:xfrm>
            <a:off x="469396" y="2910228"/>
            <a:ext cx="11025914" cy="1033669"/>
          </a:xfrm>
          <a:prstGeom prst="rect">
            <a:avLst/>
          </a:prstGeom>
          <a:solidFill>
            <a:srgbClr val="E3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2A02317-8945-E472-A411-A97C12174476}"/>
              </a:ext>
            </a:extLst>
          </p:cNvPr>
          <p:cNvSpPr/>
          <p:nvPr/>
        </p:nvSpPr>
        <p:spPr>
          <a:xfrm>
            <a:off x="469399" y="1170872"/>
            <a:ext cx="11025911" cy="806309"/>
          </a:xfrm>
          <a:prstGeom prst="rect">
            <a:avLst/>
          </a:prstGeom>
          <a:solidFill>
            <a:srgbClr val="E3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4">
            <a:extLst>
              <a:ext uri="{FF2B5EF4-FFF2-40B4-BE49-F238E27FC236}">
                <a16:creationId xmlns:a16="http://schemas.microsoft.com/office/drawing/2014/main" id="{10D2219A-8BB1-2438-EA3B-1AD2A1013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8489" y="6559561"/>
            <a:ext cx="292247" cy="228751"/>
          </a:xfrm>
        </p:spPr>
        <p:txBody>
          <a:bodyPr/>
          <a:lstStyle/>
          <a:p>
            <a:fld id="{525A4689-B8A0-CC4F-849B-F70BD165C374}" type="slidenum">
              <a:rPr lang="x-none" smtClean="0"/>
              <a:pPr/>
              <a:t>8</a:t>
            </a:fld>
            <a:endParaRPr lang="x-none" dirty="0"/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58AC6953-9056-1A23-7172-745D787F6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99" y="294774"/>
            <a:ext cx="11646529" cy="249299"/>
          </a:xfrm>
        </p:spPr>
        <p:txBody>
          <a:bodyPr/>
          <a:lstStyle/>
          <a:p>
            <a:r>
              <a:rPr lang="ru-RU" sz="1800" b="1" dirty="0">
                <a:solidFill>
                  <a:srgbClr val="192364"/>
                </a:solidFill>
                <a:latin typeface="Montserrat" pitchFamily="2" charset="0"/>
              </a:rPr>
              <a:t>Этапы разработки мастер-плана развития прилегающей территории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DEECD-BBF5-238D-8350-BEF6CBADBE8A}"/>
              </a:ext>
            </a:extLst>
          </p:cNvPr>
          <p:cNvSpPr txBox="1"/>
          <p:nvPr/>
        </p:nvSpPr>
        <p:spPr>
          <a:xfrm>
            <a:off x="469399" y="1170872"/>
            <a:ext cx="1102591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92364"/>
                </a:solidFill>
                <a:latin typeface="Montserrat" pitchFamily="2" charset="0"/>
              </a:rPr>
              <a:t>1. Анализ текущего состояния территории </a:t>
            </a:r>
          </a:p>
          <a:p>
            <a:r>
              <a:rPr lang="ru-RU" sz="1200" dirty="0">
                <a:latin typeface="Montserrat" pitchFamily="2" charset="0"/>
              </a:rPr>
              <a:t>Исследование существующей инфраструктуры (транспортной, инженерной, социальной). Оценка землепользования, экологических ограничений и правового статуса территорий. Анализ демографических и экономических показателей.</a:t>
            </a:r>
          </a:p>
          <a:p>
            <a:endParaRPr lang="ru-RU" sz="1600" dirty="0">
              <a:latin typeface="Montserrat" pitchFamily="2" charset="0"/>
            </a:endParaRPr>
          </a:p>
          <a:p>
            <a:r>
              <a:rPr lang="ru-RU" b="1" dirty="0">
                <a:solidFill>
                  <a:srgbClr val="192364"/>
                </a:solidFill>
                <a:latin typeface="Montserrat" pitchFamily="2" charset="0"/>
              </a:rPr>
              <a:t>2. Прогнозирование транспортных потоков и спроса * </a:t>
            </a:r>
          </a:p>
          <a:p>
            <a:r>
              <a:rPr lang="ru-RU" sz="1200" dirty="0">
                <a:latin typeface="Montserrat" pitchFamily="2" charset="0"/>
              </a:rPr>
              <a:t>Оценка текущей и прогнозной интенсивности движения (грузовых и пассажирских перевозок). Анализ потенциала роста транспортного трафика (на основе планов развития дорожной сети, логистических узлов, ЖД-сообщения). </a:t>
            </a:r>
          </a:p>
          <a:p>
            <a:endParaRPr lang="ru-RU" sz="1600" dirty="0">
              <a:latin typeface="Montserrat" pitchFamily="2" charset="0"/>
            </a:endParaRPr>
          </a:p>
          <a:p>
            <a:r>
              <a:rPr lang="ru-RU" b="1" dirty="0">
                <a:solidFill>
                  <a:srgbClr val="192364"/>
                </a:solidFill>
                <a:latin typeface="Montserrat" pitchFamily="2" charset="0"/>
              </a:rPr>
              <a:t>3. Формирование концепции развития </a:t>
            </a:r>
          </a:p>
          <a:p>
            <a:r>
              <a:rPr lang="ru-RU" sz="1200" dirty="0">
                <a:latin typeface="Montserrat" pitchFamily="2" charset="0"/>
              </a:rPr>
              <a:t>Определение приоритетных направлений использования территорий (логистические центры, коммерческая застройка, жилые кварталы, рекреационные зоны). Разработка сценариев развития с учетом транспортной доступности и экономической целесообразности. Интеграция с региональными и городскими планами территориального развития. </a:t>
            </a:r>
          </a:p>
          <a:p>
            <a:endParaRPr lang="ru-RU" sz="1600" dirty="0">
              <a:latin typeface="Montserrat" pitchFamily="2" charset="0"/>
            </a:endParaRPr>
          </a:p>
          <a:p>
            <a:r>
              <a:rPr lang="ru-RU" b="1" dirty="0">
                <a:solidFill>
                  <a:srgbClr val="192364"/>
                </a:solidFill>
                <a:latin typeface="Montserrat" pitchFamily="2" charset="0"/>
              </a:rPr>
              <a:t>4. Разработка инфраструктурных решений </a:t>
            </a:r>
          </a:p>
          <a:p>
            <a:r>
              <a:rPr lang="ru-RU" sz="1200" dirty="0">
                <a:latin typeface="Montserrat" pitchFamily="2" charset="0"/>
              </a:rPr>
              <a:t>Планирование дорожной сети, развязок, подъездных путей. Проектирование инженерных коммуникаций (энергоснабжение, водоснабжение, канализация). Размещение объектов транспортно-пересадочных узлов (ТПУ), парковок, терминалов. </a:t>
            </a:r>
          </a:p>
          <a:p>
            <a:endParaRPr lang="ru-RU" sz="1600" dirty="0">
              <a:latin typeface="Montserrat" pitchFamily="2" charset="0"/>
            </a:endParaRPr>
          </a:p>
          <a:p>
            <a:r>
              <a:rPr lang="ru-RU" b="1" dirty="0">
                <a:solidFill>
                  <a:srgbClr val="192364"/>
                </a:solidFill>
                <a:latin typeface="Montserrat" pitchFamily="2" charset="0"/>
              </a:rPr>
              <a:t>5. Оценка эффективности и реализуемости </a:t>
            </a:r>
          </a:p>
          <a:p>
            <a:r>
              <a:rPr lang="ru-RU" sz="1200" dirty="0">
                <a:latin typeface="Montserrat" pitchFamily="2" charset="0"/>
              </a:rPr>
              <a:t>Финансово-экономический анализ (инвестиционная привлекательность, ROI). Оценка социально-экономического эффекта (создание рабочих мест, рост налоговых поступлений). Разработка поэтапного плана реализации и механизмов управления проектом.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68FAF7-58B0-648D-AC7D-28FBF55CEA3E}"/>
              </a:ext>
            </a:extLst>
          </p:cNvPr>
          <p:cNvSpPr txBox="1"/>
          <p:nvPr/>
        </p:nvSpPr>
        <p:spPr>
          <a:xfrm>
            <a:off x="469397" y="6290651"/>
            <a:ext cx="108015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92364"/>
                </a:solidFill>
              </a:rPr>
              <a:t>* Этап №2 является ключевым для обоснования будущего функционала территорий и их коммерческой устойчивости</a:t>
            </a:r>
          </a:p>
        </p:txBody>
      </p:sp>
    </p:spTree>
    <p:extLst>
      <p:ext uri="{BB962C8B-B14F-4D97-AF65-F5344CB8AC3E}">
        <p14:creationId xmlns:p14="http://schemas.microsoft.com/office/powerpoint/2010/main" val="4149354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9EC95-0C06-D11F-6D2D-911DA647C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A760A-11E3-18EE-7884-76D1706237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01995" y="3295294"/>
            <a:ext cx="8262608" cy="72199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dirty="0">
                <a:solidFill>
                  <a:schemeClr val="bg1"/>
                </a:solidFill>
                <a:latin typeface="Montserrat" pitchFamily="2" charset="0"/>
              </a:rPr>
              <a:t>Разработка мастер-планов развития прилегающих территорий как драйвер развития локальной экономики</a:t>
            </a:r>
            <a:endParaRPr lang="en-RU" sz="16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26D6CAD-0E2D-2B4B-0C33-8007B9B0448B}"/>
              </a:ext>
            </a:extLst>
          </p:cNvPr>
          <p:cNvSpPr txBox="1">
            <a:spLocks/>
          </p:cNvSpPr>
          <p:nvPr/>
        </p:nvSpPr>
        <p:spPr>
          <a:xfrm>
            <a:off x="2639470" y="5425182"/>
            <a:ext cx="1603918" cy="289817"/>
          </a:xfrm>
          <a:prstGeom prst="rect">
            <a:avLst/>
          </a:prstGeom>
        </p:spPr>
        <p:txBody>
          <a:bodyPr/>
          <a:lstStyle>
            <a:lvl1pPr algn="l" defTabSz="10427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53556E6-E3DA-4D11-ACB7-7A32B1120C9F}" type="datetime1">
              <a:rPr lang="ru-RU" sz="1400" smtClean="0">
                <a:latin typeface="Montserrat" pitchFamily="2" charset="0"/>
              </a:rPr>
              <a:t>26.05.2025</a:t>
            </a:fld>
            <a:endParaRPr lang="en-RU" sz="1400" dirty="0">
              <a:latin typeface="Montserrat" pitchFamily="2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CF1FC6F-7FFF-BE9A-2041-DDC0C28C7131}"/>
              </a:ext>
            </a:extLst>
          </p:cNvPr>
          <p:cNvPicPr>
            <a:picLocks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2"/>
          <a:stretch/>
        </p:blipFill>
        <p:spPr>
          <a:xfrm>
            <a:off x="159055" y="127727"/>
            <a:ext cx="4390641" cy="248165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3894A0A-5677-7AE7-F677-AFCCB24EC67B}"/>
              </a:ext>
            </a:extLst>
          </p:cNvPr>
          <p:cNvSpPr/>
          <p:nvPr/>
        </p:nvSpPr>
        <p:spPr>
          <a:xfrm>
            <a:off x="0" y="-12167"/>
            <a:ext cx="12192000" cy="6870167"/>
          </a:xfrm>
          <a:prstGeom prst="rect">
            <a:avLst/>
          </a:prstGeom>
          <a:solidFill>
            <a:srgbClr val="1923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816BE8-5FA0-4378-6CD5-587A7A099941}"/>
              </a:ext>
            </a:extLst>
          </p:cNvPr>
          <p:cNvSpPr txBox="1">
            <a:spLocks/>
          </p:cNvSpPr>
          <p:nvPr/>
        </p:nvSpPr>
        <p:spPr>
          <a:xfrm>
            <a:off x="488335" y="5293091"/>
            <a:ext cx="535432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b="0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dirty="0">
                <a:latin typeface="Montserrat" pitchFamily="2" charset="0"/>
              </a:rPr>
              <a:t>Спасибо за внимание</a:t>
            </a:r>
            <a:endParaRPr lang="en-RU" sz="2800" b="1" dirty="0">
              <a:latin typeface="Montserrat" pitchFamily="2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E44444B-2B71-1C8D-ED53-5DCAE9FB9C1A}"/>
              </a:ext>
            </a:extLst>
          </p:cNvPr>
          <p:cNvPicPr>
            <a:picLocks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2"/>
          <a:stretch/>
        </p:blipFill>
        <p:spPr>
          <a:xfrm>
            <a:off x="311455" y="280127"/>
            <a:ext cx="4390641" cy="248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4640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ЦЭИ_presentation_sample" id="{AF04305A-1D40-EE4D-A43F-775979BF3FB3}" vid="{E867131F-05D2-2947-9E6F-B6DF069A74B9}"/>
    </a:ext>
  </a:extLst>
</a:theme>
</file>

<file path=ppt/theme/theme2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ЦЭИ_presentation_sample" id="{AF04305A-1D40-EE4D-A43F-775979BF3FB3}" vid="{E7397C56-D7E2-4542-87AD-292D58B093D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57761</TotalTime>
  <Words>1076</Words>
  <Application>Microsoft Macintosh PowerPoint</Application>
  <PresentationFormat>Широкоэкранный</PresentationFormat>
  <Paragraphs>224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Narrow</vt:lpstr>
      <vt:lpstr>Calibri</vt:lpstr>
      <vt:lpstr>Corbel</vt:lpstr>
      <vt:lpstr>Montserrat</vt:lpstr>
      <vt:lpstr>1_Custom Design</vt:lpstr>
      <vt:lpstr>White</vt:lpstr>
      <vt:lpstr>Разработка мастер-планов развития прилегающих территорий как драйвер развития локальной экономики</vt:lpstr>
      <vt:lpstr>Виды прилегающих территорий около транспортных артерий</vt:lpstr>
      <vt:lpstr>Пример стратегии развития прилегающих территорий</vt:lpstr>
      <vt:lpstr>Анализ опыта. Автодороги - обходы городов.</vt:lpstr>
      <vt:lpstr>Анализ опыта. Железные дороги - МЦД.</vt:lpstr>
      <vt:lpstr>Пример плана развития территории около ТПУ</vt:lpstr>
      <vt:lpstr>Синергетический эффект от комплексного развития инфраструктуры</vt:lpstr>
      <vt:lpstr>Этапы разработки мастер-плана развития прилегающей территории</vt:lpstr>
      <vt:lpstr>Разработка мастер-планов развития прилегающих территорий как драйвер развития локальной экономики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Veta Sbitnikova</dc:creator>
  <cp:lastModifiedBy>Lavr Petr</cp:lastModifiedBy>
  <cp:revision>497</cp:revision>
  <cp:lastPrinted>2024-10-03T10:48:38Z</cp:lastPrinted>
  <dcterms:created xsi:type="dcterms:W3CDTF">2021-03-09T18:53:08Z</dcterms:created>
  <dcterms:modified xsi:type="dcterms:W3CDTF">2025-05-26T10:40:19Z</dcterms:modified>
</cp:coreProperties>
</file>